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3"/>
      <c:hPercent val="47"/>
      <c:rotY val="336"/>
      <c:depthPercent val="31"/>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05"/>
          <c:w val="0.99"/>
          <c:h val="0.9875"/>
        </c:manualLayout>
      </c:layout>
      <c:bar3DChart>
        <c:barDir val="col"/>
        <c:grouping val="clustered"/>
        <c:varyColors val="0"/>
        <c:ser>
          <c:idx val="0"/>
          <c:order val="0"/>
          <c:tx>
            <c:strRef>
              <c:f>Sheet1!$A$2</c:f>
              <c:strCache>
                <c:ptCount val="1"/>
                <c:pt idx="0">
                  <c:v>Region 1</c:v>
                </c:pt>
              </c:strCache>
            </c:strRef>
          </c:tx>
          <c:spPr>
            <a:solidFill>
              <a:schemeClr val="accent3"/>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Sheet1!$B$2:$E$2</c:f>
              <c:numCache>
                <c:ptCount val="4"/>
                <c:pt idx="0">
                  <c:v>17.000000</c:v>
                </c:pt>
                <c:pt idx="1">
                  <c:v>26.000000</c:v>
                </c:pt>
                <c:pt idx="2">
                  <c:v>53.000000</c:v>
                </c:pt>
                <c:pt idx="3">
                  <c:v>96.000000</c:v>
                </c:pt>
              </c:numCache>
            </c:numRef>
          </c:val>
          <c:shape val="box"/>
        </c:ser>
        <c:ser>
          <c:idx val="1"/>
          <c:order val="1"/>
          <c:tx>
            <c:strRef>
              <c:f>Sheet1!$A$3</c:f>
              <c:strCache>
                <c:ptCount val="1"/>
                <c:pt idx="0">
                  <c:v>Region 2</c:v>
                </c:pt>
              </c:strCache>
            </c:strRef>
          </c:tx>
          <c:spPr>
            <a:solidFill>
              <a:schemeClr val="accent2">
                <a:hueOff val="174531"/>
                <a:satOff val="41281"/>
                <a:lumOff val="-14509"/>
              </a:schemeClr>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Sheet1!$B$3:$E$3</c:f>
              <c:numCache>
                <c:ptCount val="4"/>
                <c:pt idx="0">
                  <c:v>55.000000</c:v>
                </c:pt>
                <c:pt idx="1">
                  <c:v>43.000000</c:v>
                </c:pt>
                <c:pt idx="2">
                  <c:v>70.000000</c:v>
                </c:pt>
                <c:pt idx="3">
                  <c:v>58.000000</c:v>
                </c:pt>
              </c:numCache>
            </c:numRef>
          </c:val>
          <c:shape val="box"/>
        </c:ser>
        <c:ser>
          <c:idx val="2"/>
          <c:order val="2"/>
          <c:tx>
            <c:strRef>
              <c:f>Sheet1!$A$4</c:f>
              <c:strCache>
                <c:ptCount val="1"/>
                <c:pt idx="0">
                  <c:v>r3</c:v>
                </c:pt>
              </c:strCache>
            </c:strRef>
          </c:tx>
          <c:spPr>
            <a:solidFill>
              <a:schemeClr val="accent3">
                <a:hueOff val="-1187647"/>
                <a:satOff val="22407"/>
                <a:lumOff val="18627"/>
              </a:schemeClr>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Sheet1!$B$4:$E$4</c:f>
              <c:numCache>
                <c:ptCount val="4"/>
                <c:pt idx="0">
                  <c:v>24.000000</c:v>
                </c:pt>
                <c:pt idx="1">
                  <c:v>33.000000</c:v>
                </c:pt>
                <c:pt idx="2">
                  <c:v>66.000000</c:v>
                </c:pt>
                <c:pt idx="3">
                  <c:v>99.000000</c:v>
                </c:pt>
              </c:numCache>
            </c:numRef>
          </c:val>
          <c:shape val="box"/>
        </c:ser>
        <c:ser>
          <c:idx val="3"/>
          <c:order val="3"/>
          <c:tx>
            <c:strRef>
              <c:f>Sheet1!$A$5</c:f>
              <c:strCache>
                <c:ptCount val="1"/>
                <c:pt idx="0">
                  <c:v>23</c:v>
                </c:pt>
              </c:strCache>
            </c:strRef>
          </c:tx>
          <c:spPr>
            <a:solidFill>
              <a:schemeClr val="accent2"/>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Sheet1!$B$5:$E$5</c:f>
              <c:numCache>
                <c:ptCount val="3"/>
                <c:pt idx="0">
                  <c:v>66.000000</c:v>
                </c:pt>
                <c:pt idx="1">
                  <c:v>33.000000</c:v>
                </c:pt>
                <c:pt idx="2">
                  <c:v>22.000000</c:v>
                </c:pt>
              </c:numCache>
            </c:numRef>
          </c:val>
          <c:shape val="box"/>
        </c:ser>
        <c:gapWidth val="40"/>
        <c:gapDepth val="150"/>
        <c:shape val="box"/>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38100" cap="flat">
            <a:noFill/>
            <a:prstDash val="solid"/>
            <a:miter lim="400000"/>
          </a:ln>
        </c:spPr>
        <c:txPr>
          <a:bodyPr rot="0"/>
          <a:lstStyle/>
          <a:p>
            <a:pPr>
              <a:defRPr b="0" i="0" strike="noStrike" sz="5200" u="none">
                <a:solidFill>
                  <a:srgbClr val="838787"/>
                </a:solidFill>
                <a:latin typeface="DIN Condensed Bold"/>
              </a:defRPr>
            </a:pPr>
          </a:p>
        </c:txPr>
        <c:crossAx val="2094734553"/>
        <c:crosses val="autoZero"/>
        <c:auto val="1"/>
        <c:lblAlgn val="ctr"/>
        <c:noMultiLvlLbl val="1"/>
      </c:catAx>
      <c:valAx>
        <c:axId val="2094734553"/>
        <c:scaling>
          <c:orientation val="minMax"/>
        </c:scaling>
        <c:delete val="0"/>
        <c:axPos val="l"/>
        <c:majorGridlines>
          <c:spPr>
            <a:ln w="12700" cap="flat">
              <a:solidFill>
                <a:srgbClr val="A6AAA9">
                  <a:alpha val="50000"/>
                </a:srgbClr>
              </a:solidFill>
              <a:prstDash val="solid"/>
              <a:miter lim="400000"/>
            </a:ln>
          </c:spPr>
        </c:majorGridlines>
        <c:numFmt formatCode="General"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2"/>
        <c:crosses val="autoZero"/>
        <c:crossBetween val="between"/>
        <c:majorUnit val="25"/>
        <c:minorUnit val="12.5"/>
      </c:valAx>
      <c:serAx>
        <c:axId val="2094734554"/>
        <c:scaling>
          <c:orientation val="minMax"/>
        </c:scaling>
        <c:delete val="0"/>
        <c:axPos val="b"/>
        <c:majorTickMark val="out"/>
        <c:minorTickMark val="none"/>
        <c:tickLblPos val="none"/>
        <c:spPr>
          <a:ln w="38100" cap="flat">
            <a:noFill/>
            <a:prstDash val="solid"/>
            <a:miter lim="400000"/>
          </a:ln>
        </c:spPr>
        <c:crossAx val="2094734553"/>
        <c:crosses val="autoZero"/>
        <c:tickLblSkip val="1"/>
      </c:ser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13"/>
      <c:hPercent val="189"/>
      <c:rotY val="20"/>
      <c:depthPercent val="65"/>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459826"/>
          <c:w val="0.840047"/>
          <c:h val="0.527674"/>
        </c:manualLayout>
      </c:layout>
      <c:bar3DChart>
        <c:barDir val="bar"/>
        <c:grouping val="clustered"/>
        <c:varyColors val="0"/>
        <c:ser>
          <c:idx val="0"/>
          <c:order val="0"/>
          <c:tx>
            <c:strRef>
              <c:f>Sheet1!$A$2</c:f>
              <c:strCache>
                <c:ptCount val="1"/>
                <c:pt idx="0">
                  <c:v>TTM</c:v>
                </c:pt>
              </c:strCache>
            </c:strRef>
          </c:tx>
          <c:spPr>
            <a:solidFill>
              <a:srgbClr val="2E578C"/>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SHARE PRICE</c:v>
                </c:pt>
                <c:pt idx="2">
                  <c:v>HIGH</c:v>
                </c:pt>
                <c:pt idx="3">
                  <c:v>LOW</c:v>
                </c:pt>
                <c:pt idx="4">
                  <c:v>P/E RATIO</c:v>
                </c:pt>
              </c:strCache>
            </c:strRef>
          </c:cat>
          <c:val>
            <c:numRef>
              <c:f>Sheet1!$B$2:$F$2</c:f>
              <c:numCache>
                <c:ptCount val="5"/>
                <c:pt idx="0">
                  <c:v>1186.740000</c:v>
                </c:pt>
                <c:pt idx="1">
                  <c:v>332.000000</c:v>
                </c:pt>
                <c:pt idx="2">
                  <c:v>361.000000</c:v>
                </c:pt>
                <c:pt idx="3">
                  <c:v>126.000000</c:v>
                </c:pt>
                <c:pt idx="4">
                  <c:v>0.000000</c:v>
                </c:pt>
              </c:numCache>
            </c:numRef>
          </c:val>
          <c:shape val="box"/>
        </c:ser>
        <c:ser>
          <c:idx val="1"/>
          <c:order val="1"/>
          <c:tx>
            <c:strRef>
              <c:f>Sheet1!$A$3</c:f>
              <c:strCache>
                <c:ptCount val="1"/>
                <c:pt idx="0">
                  <c:v>M&amp;M</c:v>
                </c:pt>
              </c:strCache>
            </c:strRef>
          </c:tx>
          <c:spPr>
            <a:solidFill>
              <a:srgbClr val="5D9648"/>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SHARE PRICE</c:v>
                </c:pt>
                <c:pt idx="2">
                  <c:v>HIGH</c:v>
                </c:pt>
                <c:pt idx="3">
                  <c:v>LOW</c:v>
                </c:pt>
                <c:pt idx="4">
                  <c:v>P/E RATIO</c:v>
                </c:pt>
              </c:strCache>
            </c:strRef>
          </c:cat>
          <c:val>
            <c:numRef>
              <c:f>Sheet1!$B$3:$F$3</c:f>
              <c:numCache>
                <c:ptCount val="5"/>
                <c:pt idx="0">
                  <c:v>969.010000</c:v>
                </c:pt>
                <c:pt idx="1">
                  <c:v>779.000000</c:v>
                </c:pt>
                <c:pt idx="2">
                  <c:v>952.000000</c:v>
                </c:pt>
                <c:pt idx="3">
                  <c:v>587.000000</c:v>
                </c:pt>
                <c:pt idx="4">
                  <c:v>33.800000</c:v>
                </c:pt>
              </c:numCache>
            </c:numRef>
          </c:val>
          <c:shape val="box"/>
        </c:ser>
        <c:ser>
          <c:idx val="2"/>
          <c:order val="2"/>
          <c:tx>
            <c:strRef>
              <c:f>Sheet1!$A$4</c:f>
              <c:strCache>
                <c:ptCount val="1"/>
                <c:pt idx="0">
                  <c:v>ASHOK LEYLAND </c:v>
                </c:pt>
              </c:strCache>
            </c:strRef>
          </c:tx>
          <c:spPr>
            <a:solidFill>
              <a:srgbClr val="E7A13D"/>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SHARE PRICE</c:v>
                </c:pt>
                <c:pt idx="2">
                  <c:v>HIGH</c:v>
                </c:pt>
                <c:pt idx="3">
                  <c:v>LOW</c:v>
                </c:pt>
                <c:pt idx="4">
                  <c:v>P/E RATIO</c:v>
                </c:pt>
              </c:strCache>
            </c:strRef>
          </c:cat>
          <c:val>
            <c:numRef>
              <c:f>Sheet1!$B$4:$F$4</c:f>
              <c:numCache>
                <c:ptCount val="5"/>
                <c:pt idx="0">
                  <c:v>373.990000</c:v>
                </c:pt>
                <c:pt idx="1">
                  <c:v>127.000000</c:v>
                </c:pt>
                <c:pt idx="2">
                  <c:v>143.000000</c:v>
                </c:pt>
                <c:pt idx="3">
                  <c:v>72.000000</c:v>
                </c:pt>
                <c:pt idx="4">
                  <c:v>0.000000</c:v>
                </c:pt>
              </c:numCache>
            </c:numRef>
          </c:val>
          <c:shape val="box"/>
        </c:ser>
        <c:ser>
          <c:idx val="3"/>
          <c:order val="3"/>
          <c:tx>
            <c:strRef>
              <c:f>Sheet1!$A$5</c:f>
              <c:strCache>
                <c:ptCount val="1"/>
                <c:pt idx="0">
                  <c:v>MARUTI SUZUKI</c:v>
                </c:pt>
              </c:strCache>
            </c:strRef>
          </c:tx>
          <c:spPr>
            <a:solidFill>
              <a:srgbClr val="BC2D30"/>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SHARE PRICE</c:v>
                </c:pt>
                <c:pt idx="2">
                  <c:v>HIGH</c:v>
                </c:pt>
                <c:pt idx="3">
                  <c:v>LOW</c:v>
                </c:pt>
                <c:pt idx="4">
                  <c:v>P/E RATIO</c:v>
                </c:pt>
              </c:strCache>
            </c:strRef>
          </c:cat>
          <c:val>
            <c:numRef>
              <c:f>Sheet1!$B$5:$F$5</c:f>
              <c:numCache>
                <c:ptCount val="5"/>
                <c:pt idx="0">
                  <c:v>2236.970000</c:v>
                </c:pt>
                <c:pt idx="1">
                  <c:v>740.300000</c:v>
                </c:pt>
                <c:pt idx="2">
                  <c:v>840.000000</c:v>
                </c:pt>
                <c:pt idx="3">
                  <c:v>613.010000</c:v>
                </c:pt>
                <c:pt idx="4">
                  <c:v>0.000000</c:v>
                </c:pt>
              </c:numCache>
            </c:numRef>
          </c:val>
          <c:shape val="box"/>
        </c:ser>
        <c:gapWidth val="40"/>
        <c:gapDepth val="150"/>
        <c:shape val="box"/>
        <c:axId val="2094734552"/>
        <c:axId val="2094734553"/>
        <c:axId val="2094734554"/>
      </c:bar3DChart>
      <c:catAx>
        <c:axId val="2094734552"/>
        <c:scaling>
          <c:orientation val="maxMin"/>
        </c:scaling>
        <c:delete val="0"/>
        <c:axPos val="l"/>
        <c:numFmt formatCode="General"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3"/>
        <c:crosses val="autoZero"/>
        <c:auto val="1"/>
        <c:lblAlgn val="ctr"/>
        <c:noMultiLvlLbl val="1"/>
      </c:catAx>
      <c:valAx>
        <c:axId val="2094734553"/>
        <c:scaling>
          <c:orientation val="minMax"/>
        </c:scaling>
        <c:delete val="0"/>
        <c:axPos val="b"/>
        <c:majorGridlines>
          <c:spPr>
            <a:ln w="12700" cap="flat">
              <a:solidFill>
                <a:srgbClr val="A6AAA9">
                  <a:alpha val="50000"/>
                </a:srgbClr>
              </a:solidFill>
              <a:prstDash val="solid"/>
              <a:miter lim="400000"/>
            </a:ln>
          </c:spPr>
        </c:majorGridlines>
        <c:numFmt formatCode="General"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2"/>
        <c:crosses val="autoZero"/>
        <c:crossBetween val="between"/>
        <c:majorUnit val="750"/>
        <c:minorUnit val="375"/>
      </c:valAx>
      <c:serAx>
        <c:axId val="2094734554"/>
        <c:scaling>
          <c:orientation val="minMax"/>
        </c:scaling>
        <c:delete val="0"/>
        <c:axPos val="b"/>
        <c:majorTickMark val="out"/>
        <c:minorTickMark val="none"/>
        <c:tickLblPos val="none"/>
        <c:spPr>
          <a:ln w="38100" cap="flat">
            <a:noFill/>
            <a:prstDash val="solid"/>
            <a:miter lim="400000"/>
          </a:ln>
        </c:spPr>
        <c:crossAx val="2094734553"/>
        <c:crosses val="autoZero"/>
        <c:tickLblSkip val="1"/>
      </c:serAx>
      <c:spPr>
        <a:noFill/>
        <a:ln w="12700" cap="flat">
          <a:noFill/>
          <a:miter lim="400000"/>
        </a:ln>
        <a:effectLst/>
      </c:spPr>
    </c:plotArea>
    <c:legend>
      <c:legendPos val="t"/>
      <c:layout>
        <c:manualLayout>
          <c:xMode val="edge"/>
          <c:yMode val="edge"/>
          <c:x val="0.714845"/>
          <c:y val="0"/>
          <c:w val="0.285155"/>
          <c:h val="0.223166"/>
        </c:manualLayout>
      </c:layout>
      <c:overlay val="1"/>
      <c:spPr>
        <a:noFill/>
        <a:ln w="12700" cap="flat">
          <a:noFill/>
          <a:miter lim="400000"/>
        </a:ln>
        <a:effectLst/>
      </c:spPr>
      <c:txPr>
        <a:bodyPr rot="0"/>
        <a:lstStyle/>
        <a:p>
          <a:pPr>
            <a:defRPr b="0" i="0" strike="noStrike" sz="4500" u="none">
              <a:solidFill>
                <a:srgbClr val="838787"/>
              </a:solidFill>
              <a:latin typeface="Avenir Next Demi Bold"/>
            </a:defRPr>
          </a:pPr>
        </a:p>
      </c:txPr>
    </c:legend>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11"/>
      <c:hPercent val="28"/>
      <c:rotY val="320"/>
      <c:depthPercent val="33"/>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102424"/>
          <c:w val="0.859234"/>
          <c:h val="0.885076"/>
        </c:manualLayout>
      </c:layout>
      <c:bar3DChart>
        <c:barDir val="col"/>
        <c:grouping val="clustered"/>
        <c:varyColors val="0"/>
        <c:ser>
          <c:idx val="0"/>
          <c:order val="0"/>
          <c:tx>
            <c:strRef>
              <c:f>Sheet1!$A$2</c:f>
              <c:strCache>
                <c:ptCount val="1"/>
                <c:pt idx="0">
                  <c:v>TATA CHEMICALS</c:v>
                </c:pt>
              </c:strCache>
            </c:strRef>
          </c:tx>
          <c:spPr>
            <a:solidFill>
              <a:srgbClr val="2F7202">
                <a:alpha val="90000"/>
              </a:srgbClr>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Sheet1!$B$1:$G$1</c:f>
              <c:strCache>
                <c:ptCount val="6"/>
                <c:pt idx="0">
                  <c:v>MARKET CAP</c:v>
                </c:pt>
                <c:pt idx="1">
                  <c:v>SHARE PRICE</c:v>
                </c:pt>
                <c:pt idx="2">
                  <c:v>HIGH</c:v>
                </c:pt>
                <c:pt idx="3">
                  <c:v>LOW</c:v>
                </c:pt>
                <c:pt idx="4">
                  <c:v>P/E RATIO</c:v>
                </c:pt>
                <c:pt idx="5">
                  <c:v/>
                </c:pt>
              </c:strCache>
            </c:strRef>
          </c:cat>
          <c:val>
            <c:numRef>
              <c:f>Sheet1!$B$2:$G$2</c:f>
              <c:numCache>
                <c:ptCount val="5"/>
                <c:pt idx="0">
                  <c:v>2254.500000</c:v>
                </c:pt>
                <c:pt idx="1">
                  <c:v>885.000000</c:v>
                </c:pt>
                <c:pt idx="2">
                  <c:v>902.000000</c:v>
                </c:pt>
                <c:pt idx="3">
                  <c:v>293.000000</c:v>
                </c:pt>
                <c:pt idx="4">
                  <c:v>23.000000</c:v>
                </c:pt>
              </c:numCache>
            </c:numRef>
          </c:val>
          <c:shape val="box"/>
        </c:ser>
        <c:ser>
          <c:idx val="1"/>
          <c:order val="1"/>
          <c:tx>
            <c:strRef>
              <c:f>Sheet1!$A$3</c:f>
              <c:strCache>
                <c:ptCount val="1"/>
                <c:pt idx="0">
                  <c:v>HIMADRI SPECIALITY CHEMICAL LTD</c:v>
                </c:pt>
              </c:strCache>
            </c:strRef>
          </c:tx>
          <c:spPr>
            <a:solidFill>
              <a:srgbClr val="0B5AAB">
                <a:alpha val="90000"/>
              </a:srgbClr>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Sheet1!$B$1:$G$1</c:f>
              <c:strCache>
                <c:ptCount val="6"/>
                <c:pt idx="0">
                  <c:v>MARKET CAP</c:v>
                </c:pt>
                <c:pt idx="1">
                  <c:v>SHARE PRICE</c:v>
                </c:pt>
                <c:pt idx="2">
                  <c:v>HIGH</c:v>
                </c:pt>
                <c:pt idx="3">
                  <c:v>LOW</c:v>
                </c:pt>
                <c:pt idx="4">
                  <c:v>P/E RATIO</c:v>
                </c:pt>
                <c:pt idx="5">
                  <c:v/>
                </c:pt>
              </c:strCache>
            </c:strRef>
          </c:cat>
          <c:val>
            <c:numRef>
              <c:f>Sheet1!$B$3:$G$3</c:f>
              <c:numCache>
                <c:ptCount val="5"/>
                <c:pt idx="0">
                  <c:v>219.300000</c:v>
                </c:pt>
                <c:pt idx="1">
                  <c:v>52.400000</c:v>
                </c:pt>
                <c:pt idx="2">
                  <c:v>62.400000</c:v>
                </c:pt>
                <c:pt idx="3">
                  <c:v>37.500000</c:v>
                </c:pt>
                <c:pt idx="4">
                  <c:v>29.400000</c:v>
                </c:pt>
              </c:numCache>
            </c:numRef>
          </c:val>
          <c:shape val="box"/>
        </c:ser>
        <c:gapWidth val="40"/>
        <c:gapDepth val="150"/>
        <c:shape val="box"/>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38100" cap="flat">
            <a:noFill/>
            <a:prstDash val="solid"/>
            <a:miter lim="400000"/>
          </a:ln>
        </c:spPr>
        <c:txPr>
          <a:bodyPr rot="0"/>
          <a:lstStyle/>
          <a:p>
            <a:pPr>
              <a:defRPr b="0" i="0" strike="noStrike" sz="5200" u="none">
                <a:solidFill>
                  <a:srgbClr val="222222"/>
                </a:solidFill>
                <a:latin typeface="DIN Condensed Bold"/>
              </a:defRPr>
            </a:pPr>
          </a:p>
        </c:txPr>
        <c:crossAx val="2094734553"/>
        <c:crosses val="autoZero"/>
        <c:auto val="1"/>
        <c:lblAlgn val="ctr"/>
        <c:noMultiLvlLbl val="1"/>
      </c:catAx>
      <c:valAx>
        <c:axId val="2094734553"/>
        <c:scaling>
          <c:orientation val="minMax"/>
        </c:scaling>
        <c:delete val="0"/>
        <c:axPos val="l"/>
        <c:majorGridlines>
          <c:spPr>
            <a:ln w="12700" cap="flat">
              <a:solidFill>
                <a:srgbClr val="A6AAA9">
                  <a:alpha val="50000"/>
                </a:srgbClr>
              </a:solidFill>
              <a:prstDash val="solid"/>
              <a:miter lim="400000"/>
            </a:ln>
          </c:spPr>
        </c:majorGridlines>
        <c:numFmt formatCode="#,##0"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2"/>
        <c:crosses val="autoZero"/>
        <c:crossBetween val="between"/>
        <c:majorUnit val="750"/>
        <c:minorUnit val="375"/>
      </c:valAx>
      <c:serAx>
        <c:axId val="2094734554"/>
        <c:scaling>
          <c:orientation val="minMax"/>
        </c:scaling>
        <c:delete val="0"/>
        <c:axPos val="b"/>
        <c:majorTickMark val="out"/>
        <c:minorTickMark val="none"/>
        <c:tickLblPos val="none"/>
        <c:spPr>
          <a:ln w="38100" cap="flat">
            <a:noFill/>
            <a:prstDash val="solid"/>
            <a:miter lim="400000"/>
          </a:ln>
        </c:spPr>
        <c:crossAx val="2094734553"/>
        <c:crosses val="autoZero"/>
        <c:tickLblSkip val="1"/>
      </c:serAx>
      <c:spPr>
        <a:noFill/>
        <a:ln w="12700" cap="flat">
          <a:noFill/>
          <a:miter lim="400000"/>
        </a:ln>
        <a:effectLst/>
      </c:spPr>
    </c:plotArea>
    <c:legend>
      <c:legendPos val="r"/>
      <c:layout>
        <c:manualLayout>
          <c:xMode val="edge"/>
          <c:yMode val="edge"/>
          <c:x val="0.485971"/>
          <c:y val="0"/>
          <c:w val="0.514029"/>
          <c:h val="0.173517"/>
        </c:manualLayout>
      </c:layout>
      <c:overlay val="1"/>
      <c:spPr>
        <a:noFill/>
        <a:ln w="12700" cap="flat">
          <a:noFill/>
          <a:miter lim="400000"/>
        </a:ln>
        <a:effectLst/>
      </c:spPr>
      <c:txPr>
        <a:bodyPr rot="0"/>
        <a:lstStyle/>
        <a:p>
          <a:pPr>
            <a:defRPr b="0" i="0" strike="noStrike" sz="4500" u="none">
              <a:solidFill>
                <a:srgbClr val="838787"/>
              </a:solidFill>
              <a:latin typeface="Avenir Next Demi Bold"/>
            </a:defRPr>
          </a:pPr>
        </a:p>
      </c:txPr>
    </c:legend>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13"/>
      <c:hPercent val="36"/>
      <c:rotY val="29"/>
      <c:depthPercent val="31"/>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199486"/>
          <c:w val="0.520429"/>
          <c:h val="0.788014"/>
        </c:manualLayout>
      </c:layout>
      <c:bar3DChart>
        <c:barDir val="col"/>
        <c:grouping val="clustered"/>
        <c:varyColors val="0"/>
        <c:ser>
          <c:idx val="0"/>
          <c:order val="0"/>
          <c:tx>
            <c:strRef>
              <c:f>Sheet1!$A$2</c:f>
              <c:strCache>
                <c:ptCount val="1"/>
                <c:pt idx="0">
                  <c:v>TATA POWER</c:v>
                </c:pt>
              </c:strCache>
            </c:strRef>
          </c:tx>
          <c:spPr>
            <a:solidFill>
              <a:schemeClr val="accent1"/>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STOCK PRICE</c:v>
                </c:pt>
                <c:pt idx="2">
                  <c:v>HIGH</c:v>
                </c:pt>
                <c:pt idx="3">
                  <c:v>LOW</c:v>
                </c:pt>
                <c:pt idx="4">
                  <c:v>P/E RATIO</c:v>
                </c:pt>
              </c:strCache>
            </c:strRef>
          </c:cat>
          <c:val>
            <c:numRef>
              <c:f>Sheet1!$B$2:$F$2</c:f>
              <c:numCache>
                <c:ptCount val="5"/>
                <c:pt idx="0">
                  <c:v>444.470000</c:v>
                </c:pt>
                <c:pt idx="1">
                  <c:v>139.000000</c:v>
                </c:pt>
                <c:pt idx="2">
                  <c:v>145.000000</c:v>
                </c:pt>
                <c:pt idx="3">
                  <c:v>51.600000</c:v>
                </c:pt>
                <c:pt idx="4">
                  <c:v>27.760000</c:v>
                </c:pt>
              </c:numCache>
            </c:numRef>
          </c:val>
          <c:shape val="box"/>
        </c:ser>
        <c:ser>
          <c:idx val="1"/>
          <c:order val="1"/>
          <c:tx>
            <c:strRef>
              <c:f>Sheet1!$A$3</c:f>
              <c:strCache>
                <c:ptCount val="1"/>
                <c:pt idx="0">
                  <c:v>POWER GRID</c:v>
                </c:pt>
              </c:strCache>
            </c:strRef>
          </c:tx>
          <c:spPr>
            <a:solidFill>
              <a:schemeClr val="accent5"/>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STOCK PRICE</c:v>
                </c:pt>
                <c:pt idx="2">
                  <c:v>HIGH</c:v>
                </c:pt>
                <c:pt idx="3">
                  <c:v>LOW</c:v>
                </c:pt>
                <c:pt idx="4">
                  <c:v>P/E RATIO</c:v>
                </c:pt>
              </c:strCache>
            </c:strRef>
          </c:cat>
          <c:val>
            <c:numRef>
              <c:f>Sheet1!$B$3:$F$3</c:f>
              <c:numCache>
                <c:ptCount val="5"/>
                <c:pt idx="0">
                  <c:v>1228.730000</c:v>
                </c:pt>
                <c:pt idx="1">
                  <c:v>176.000000</c:v>
                </c:pt>
                <c:pt idx="2">
                  <c:v>189.000000</c:v>
                </c:pt>
                <c:pt idx="3">
                  <c:v>116.000000</c:v>
                </c:pt>
                <c:pt idx="4">
                  <c:v>9.040000</c:v>
                </c:pt>
              </c:numCache>
            </c:numRef>
          </c:val>
          <c:shape val="box"/>
        </c:ser>
        <c:ser>
          <c:idx val="2"/>
          <c:order val="2"/>
          <c:tx>
            <c:strRef>
              <c:f>Sheet1!$A$4</c:f>
              <c:strCache>
                <c:ptCount val="1"/>
                <c:pt idx="0">
                  <c:v>NTPC</c:v>
                </c:pt>
              </c:strCache>
            </c:strRef>
          </c:tx>
          <c:spPr>
            <a:solidFill>
              <a:schemeClr val="accent3"/>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STOCK PRICE</c:v>
                </c:pt>
                <c:pt idx="2">
                  <c:v>HIGH</c:v>
                </c:pt>
                <c:pt idx="3">
                  <c:v>LOW</c:v>
                </c:pt>
                <c:pt idx="4">
                  <c:v>P/E RATIO</c:v>
                </c:pt>
              </c:strCache>
            </c:strRef>
          </c:cat>
          <c:val>
            <c:numRef>
              <c:f>Sheet1!$B$4:$F$4</c:f>
              <c:numCache>
                <c:ptCount val="5"/>
                <c:pt idx="0">
                  <c:v>1204.810000</c:v>
                </c:pt>
                <c:pt idx="1">
                  <c:v>124.000000</c:v>
                </c:pt>
                <c:pt idx="2">
                  <c:v>127.000000</c:v>
                </c:pt>
                <c:pt idx="3">
                  <c:v>78.100000</c:v>
                </c:pt>
                <c:pt idx="4">
                  <c:v>7.680000</c:v>
                </c:pt>
              </c:numCache>
            </c:numRef>
          </c:val>
          <c:shape val="box"/>
        </c:ser>
        <c:gapWidth val="40"/>
        <c:gapDepth val="150"/>
        <c:shape val="box"/>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38100" cap="flat">
            <a:noFill/>
            <a:prstDash val="solid"/>
            <a:miter lim="400000"/>
          </a:ln>
        </c:spPr>
        <c:txPr>
          <a:bodyPr rot="0"/>
          <a:lstStyle/>
          <a:p>
            <a:pPr>
              <a:defRPr b="0" i="0" strike="noStrike" sz="5200" u="none">
                <a:solidFill>
                  <a:srgbClr val="838787"/>
                </a:solidFill>
                <a:latin typeface="DIN Condensed Bold"/>
              </a:defRPr>
            </a:pPr>
          </a:p>
        </c:txPr>
        <c:crossAx val="2094734553"/>
        <c:crosses val="autoZero"/>
        <c:auto val="1"/>
        <c:lblAlgn val="ctr"/>
        <c:noMultiLvlLbl val="1"/>
      </c:catAx>
      <c:valAx>
        <c:axId val="2094734553"/>
        <c:scaling>
          <c:orientation val="minMax"/>
        </c:scaling>
        <c:delete val="0"/>
        <c:axPos val="l"/>
        <c:majorGridlines>
          <c:spPr>
            <a:ln w="12700" cap="flat">
              <a:solidFill>
                <a:srgbClr val="A6AAA9">
                  <a:alpha val="50000"/>
                </a:srgbClr>
              </a:solidFill>
              <a:prstDash val="solid"/>
              <a:miter lim="400000"/>
            </a:ln>
          </c:spPr>
        </c:majorGridlines>
        <c:numFmt formatCode="General" sourceLinked="0"/>
        <c:majorTickMark val="none"/>
        <c:minorTickMark val="none"/>
        <c:tickLblPos val="high"/>
        <c:spPr>
          <a:ln w="38100" cap="flat">
            <a:noFill/>
            <a:prstDash val="solid"/>
            <a:miter lim="400000"/>
          </a:ln>
        </c:spPr>
        <c:txPr>
          <a:bodyPr rot="0"/>
          <a:lstStyle/>
          <a:p>
            <a:pPr>
              <a:defRPr b="0" i="0" strike="noStrike" sz="5200" u="none">
                <a:solidFill>
                  <a:srgbClr val="838787"/>
                </a:solidFill>
                <a:latin typeface="DIN Condensed Bold"/>
              </a:defRPr>
            </a:pPr>
          </a:p>
        </c:txPr>
        <c:crossAx val="2094734552"/>
        <c:crosses val="autoZero"/>
        <c:crossBetween val="between"/>
        <c:majorUnit val="350"/>
        <c:minorUnit val="175"/>
      </c:valAx>
      <c:serAx>
        <c:axId val="2094734554"/>
        <c:scaling>
          <c:orientation val="minMax"/>
        </c:scaling>
        <c:delete val="0"/>
        <c:axPos val="b"/>
        <c:majorTickMark val="out"/>
        <c:minorTickMark val="none"/>
        <c:tickLblPos val="none"/>
        <c:spPr>
          <a:ln w="38100" cap="flat">
            <a:noFill/>
            <a:prstDash val="solid"/>
            <a:miter lim="400000"/>
          </a:ln>
        </c:spPr>
        <c:crossAx val="2094734553"/>
        <c:crosses val="autoZero"/>
        <c:tickLblSkip val="1"/>
      </c:serAx>
      <c:spPr>
        <a:noFill/>
        <a:ln w="12700" cap="flat">
          <a:noFill/>
          <a:miter lim="400000"/>
        </a:ln>
        <a:effectLst/>
      </c:spPr>
    </c:plotArea>
    <c:legend>
      <c:legendPos val="r"/>
      <c:layout>
        <c:manualLayout>
          <c:xMode val="edge"/>
          <c:yMode val="edge"/>
          <c:x val="0.769414"/>
          <c:y val="0"/>
          <c:w val="0.230586"/>
          <c:h val="0.238819"/>
        </c:manualLayout>
      </c:layout>
      <c:overlay val="1"/>
      <c:spPr>
        <a:noFill/>
        <a:ln w="12700" cap="flat">
          <a:noFill/>
          <a:miter lim="400000"/>
        </a:ln>
        <a:effectLst/>
      </c:spPr>
      <c:txPr>
        <a:bodyPr rot="0"/>
        <a:lstStyle/>
        <a:p>
          <a:pPr>
            <a:defRPr b="0" i="0" strike="noStrike" sz="4500" u="none">
              <a:solidFill>
                <a:srgbClr val="838787"/>
              </a:solidFill>
              <a:latin typeface="Avenir Next Demi Bold"/>
            </a:defRPr>
          </a:pPr>
        </a:p>
      </c:txPr>
    </c:legend>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5"/>
      <c:hPercent val="286"/>
      <c:rotY val="0"/>
      <c:depthPercent val="65"/>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523538"/>
          <c:w val="0.83948"/>
          <c:h val="0.463962"/>
        </c:manualLayout>
      </c:layout>
      <c:bar3DChart>
        <c:barDir val="bar"/>
        <c:grouping val="clustered"/>
        <c:varyColors val="0"/>
        <c:ser>
          <c:idx val="0"/>
          <c:order val="0"/>
          <c:tx>
            <c:strRef>
              <c:f>Sheet1!$A$2</c:f>
              <c:strCache>
                <c:ptCount val="1"/>
                <c:pt idx="0">
                  <c:v>COAL INDIA</c:v>
                </c:pt>
              </c:strCache>
            </c:strRef>
          </c:tx>
          <c:spPr>
            <a:solidFill>
              <a:schemeClr val="accent5"/>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SHARE PRICE</c:v>
                </c:pt>
                <c:pt idx="2">
                  <c:v>HIGH</c:v>
                </c:pt>
                <c:pt idx="3">
                  <c:v>LOW</c:v>
                </c:pt>
                <c:pt idx="4">
                  <c:v>P/E RATIO</c:v>
                </c:pt>
              </c:strCache>
            </c:strRef>
          </c:cat>
          <c:val>
            <c:numRef>
              <c:f>Sheet1!$B$2:$F$2</c:f>
              <c:numCache>
                <c:ptCount val="5"/>
                <c:pt idx="0">
                  <c:v>1023.630000</c:v>
                </c:pt>
                <c:pt idx="1">
                  <c:v>166.000000</c:v>
                </c:pt>
                <c:pt idx="2">
                  <c:v>170.000000</c:v>
                </c:pt>
                <c:pt idx="3">
                  <c:v>110.000000</c:v>
                </c:pt>
                <c:pt idx="4">
                  <c:v>7.420000</c:v>
                </c:pt>
              </c:numCache>
            </c:numRef>
          </c:val>
          <c:shape val="box"/>
        </c:ser>
        <c:ser>
          <c:idx val="1"/>
          <c:order val="1"/>
          <c:tx>
            <c:strRef>
              <c:f>Sheet1!$A$3</c:f>
              <c:strCache>
                <c:ptCount val="1"/>
                <c:pt idx="0">
                  <c:v>MOIL</c:v>
                </c:pt>
              </c:strCache>
            </c:strRef>
          </c:tx>
          <c:spPr>
            <a:solidFill>
              <a:srgbClr val="A2A6AA"/>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Sheet1!$B$1:$F$1</c:f>
              <c:strCache>
                <c:ptCount val="5"/>
                <c:pt idx="0">
                  <c:v>MARKET CAP</c:v>
                </c:pt>
                <c:pt idx="1">
                  <c:v>SHARE PRICE</c:v>
                </c:pt>
                <c:pt idx="2">
                  <c:v>HIGH</c:v>
                </c:pt>
                <c:pt idx="3">
                  <c:v>LOW</c:v>
                </c:pt>
                <c:pt idx="4">
                  <c:v>P/E RATIO</c:v>
                </c:pt>
              </c:strCache>
            </c:strRef>
          </c:cat>
          <c:val>
            <c:numRef>
              <c:f>Sheet1!$B$3:$F$3</c:f>
              <c:numCache>
                <c:ptCount val="5"/>
                <c:pt idx="0">
                  <c:v>38.160000</c:v>
                </c:pt>
                <c:pt idx="1">
                  <c:v>161.000000</c:v>
                </c:pt>
                <c:pt idx="2">
                  <c:v>208.000000</c:v>
                </c:pt>
                <c:pt idx="3">
                  <c:v>119.000000</c:v>
                </c:pt>
                <c:pt idx="4">
                  <c:v>16.110000</c:v>
                </c:pt>
              </c:numCache>
            </c:numRef>
          </c:val>
          <c:shape val="box"/>
        </c:ser>
        <c:gapWidth val="40"/>
        <c:gapDepth val="150"/>
        <c:shape val="box"/>
        <c:axId val="2094734552"/>
        <c:axId val="2094734553"/>
        <c:axId val="2094734554"/>
      </c:bar3DChart>
      <c:catAx>
        <c:axId val="2094734552"/>
        <c:scaling>
          <c:orientation val="maxMin"/>
        </c:scaling>
        <c:delete val="0"/>
        <c:axPos val="l"/>
        <c:numFmt formatCode="General"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3"/>
        <c:crosses val="autoZero"/>
        <c:auto val="1"/>
        <c:lblAlgn val="ctr"/>
        <c:noMultiLvlLbl val="1"/>
      </c:catAx>
      <c:valAx>
        <c:axId val="2094734553"/>
        <c:scaling>
          <c:orientation val="minMax"/>
        </c:scaling>
        <c:delete val="0"/>
        <c:axPos val="b"/>
        <c:majorGridlines>
          <c:spPr>
            <a:ln w="12700" cap="flat">
              <a:solidFill>
                <a:srgbClr val="A6AAA9">
                  <a:alpha val="50000"/>
                </a:srgbClr>
              </a:solidFill>
              <a:prstDash val="solid"/>
              <a:miter lim="400000"/>
            </a:ln>
          </c:spPr>
        </c:majorGridlines>
        <c:numFmt formatCode="General"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2"/>
        <c:crosses val="autoZero"/>
        <c:crossBetween val="between"/>
        <c:majorUnit val="300"/>
        <c:minorUnit val="150"/>
      </c:valAx>
      <c:serAx>
        <c:axId val="2094734554"/>
        <c:scaling>
          <c:orientation val="minMax"/>
        </c:scaling>
        <c:delete val="0"/>
        <c:axPos val="b"/>
        <c:majorTickMark val="out"/>
        <c:minorTickMark val="none"/>
        <c:tickLblPos val="none"/>
        <c:spPr>
          <a:ln w="38100" cap="flat">
            <a:noFill/>
            <a:prstDash val="solid"/>
            <a:miter lim="400000"/>
          </a:ln>
        </c:spPr>
        <c:crossAx val="2094734553"/>
        <c:crosses val="autoZero"/>
        <c:tickLblSkip val="1"/>
      </c:serAx>
      <c:spPr>
        <a:noFill/>
        <a:ln w="12700" cap="flat">
          <a:noFill/>
          <a:miter lim="400000"/>
        </a:ln>
        <a:effectLst/>
      </c:spPr>
    </c:plotArea>
    <c:legend>
      <c:legendPos val="t"/>
      <c:layout>
        <c:manualLayout>
          <c:xMode val="edge"/>
          <c:yMode val="edge"/>
          <c:x val="0.743858"/>
          <c:y val="0"/>
          <c:w val="0.256142"/>
          <c:h val="0.20672"/>
        </c:manualLayout>
      </c:layout>
      <c:overlay val="1"/>
      <c:spPr>
        <a:noFill/>
        <a:ln w="12700" cap="flat">
          <a:noFill/>
          <a:miter lim="400000"/>
        </a:ln>
        <a:effectLst/>
      </c:spPr>
      <c:txPr>
        <a:bodyPr rot="0"/>
        <a:lstStyle/>
        <a:p>
          <a:pPr>
            <a:defRPr b="0" i="0" strike="noStrike" sz="4500" u="none">
              <a:solidFill>
                <a:srgbClr val="838787"/>
              </a:solidFill>
              <a:latin typeface="Avenir Next Demi Bold"/>
            </a:defRPr>
          </a:pPr>
        </a:p>
      </c:txPr>
    </c:legend>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1"/>
      <c:hPercent val="36"/>
      <c:rotY val="320"/>
      <c:depthPercent val="31"/>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165027"/>
          <c:w val="0.674705"/>
          <c:h val="0.822473"/>
        </c:manualLayout>
      </c:layout>
      <c:bar3DChart>
        <c:barDir val="col"/>
        <c:grouping val="clustered"/>
        <c:varyColors val="0"/>
        <c:ser>
          <c:idx val="0"/>
          <c:order val="0"/>
          <c:tx>
            <c:strRef>
              <c:f>Sheet1!$A$2</c:f>
              <c:strCache>
                <c:ptCount val="1"/>
                <c:pt idx="0">
                  <c:v>TATA ELXSI</c:v>
                </c:pt>
              </c:strCache>
            </c:strRef>
          </c:tx>
          <c:spPr>
            <a:solidFill>
              <a:schemeClr val="accent3"/>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Sheet1!$B$1:$G$1</c:f>
              <c:strCache>
                <c:ptCount val="6"/>
                <c:pt idx="0">
                  <c:v>MARKET CAP</c:v>
                </c:pt>
                <c:pt idx="1">
                  <c:v>SHARE PRICE</c:v>
                </c:pt>
                <c:pt idx="2">
                  <c:v>HIGH</c:v>
                </c:pt>
                <c:pt idx="3">
                  <c:v>LOW</c:v>
                </c:pt>
                <c:pt idx="4">
                  <c:v>P/E RATIO</c:v>
                </c:pt>
                <c:pt idx="5">
                  <c:v/>
                </c:pt>
              </c:strCache>
            </c:strRef>
          </c:cat>
          <c:val>
            <c:numRef>
              <c:f>Sheet1!$B$2:$G$2</c:f>
              <c:numCache>
                <c:ptCount val="5"/>
                <c:pt idx="0">
                  <c:v>3653.700000</c:v>
                </c:pt>
                <c:pt idx="1">
                  <c:v>586.700000</c:v>
                </c:pt>
                <c:pt idx="2">
                  <c:v>597.300000</c:v>
                </c:pt>
                <c:pt idx="3">
                  <c:v>1263.000000</c:v>
                </c:pt>
                <c:pt idx="4">
                  <c:v>88.600000</c:v>
                </c:pt>
              </c:numCache>
            </c:numRef>
          </c:val>
          <c:shape val="box"/>
        </c:ser>
        <c:ser>
          <c:idx val="1"/>
          <c:order val="1"/>
          <c:tx>
            <c:strRef>
              <c:f>Sheet1!$A$3</c:f>
              <c:strCache/>
            </c:strRef>
          </c:tx>
          <c:spPr>
            <a:solidFill>
              <a:schemeClr val="accent2">
                <a:hueOff val="174531"/>
                <a:satOff val="41281"/>
                <a:lumOff val="-14509"/>
              </a:schemeClr>
            </a:solidFill>
            <a:ln w="12700" cap="flat">
              <a:noFill/>
              <a:miter lim="400000"/>
            </a:ln>
            <a:effectLst>
              <a:outerShdw sx="100000" sy="100000" kx="0" ky="0" algn="tl" rotWithShape="1" blurRad="127000" dist="12700" dir="7800000">
                <a:srgbClr val="000000">
                  <a:alpha val="50000"/>
                </a:srgbClr>
              </a:outerShdw>
            </a:effectLst>
            <a:sp3d prstMaterial="matte"/>
          </c:spPr>
          <c:invertIfNegative val="0"/>
          <c:dLbls>
            <c:numFmt formatCode="#,##0" sourceLinked="0"/>
            <c:txPr>
              <a:bodyPr/>
              <a:lstStyle/>
              <a:p>
                <a:pPr>
                  <a:defRPr b="0" i="0" strike="noStrike" sz="8700" u="none">
                    <a:solidFill>
                      <a:srgbClr val="FFFFFF"/>
                    </a:solidFill>
                    <a:latin typeface="DIN Condensed Bold"/>
                  </a:defRPr>
                </a:pPr>
              </a:p>
            </c:txPr>
            <c:showLegendKey val="0"/>
            <c:showVal val="0"/>
            <c:showCatName val="0"/>
            <c:showSerName val="0"/>
            <c:showPercent val="0"/>
            <c:showBubbleSize val="0"/>
            <c:showLeaderLines val="0"/>
          </c:dLbls>
          <c:cat>
            <c:strRef>
              <c:f>Sheet1!$B$1:$G$1</c:f>
              <c:strCache>
                <c:ptCount val="6"/>
                <c:pt idx="0">
                  <c:v>MARKET CAP</c:v>
                </c:pt>
                <c:pt idx="1">
                  <c:v>SHARE PRICE</c:v>
                </c:pt>
                <c:pt idx="2">
                  <c:v>HIGH</c:v>
                </c:pt>
                <c:pt idx="3">
                  <c:v>LOW</c:v>
                </c:pt>
                <c:pt idx="4">
                  <c:v>P/E RATIO</c:v>
                </c:pt>
                <c:pt idx="5">
                  <c:v/>
                </c:pt>
              </c:strCache>
            </c:strRef>
          </c:cat>
          <c:val>
            <c:numRef>
              <c:f>Sheet1!$B$3:$G$3</c:f>
              <c:numCache>
                <c:ptCount val="0"/>
              </c:numCache>
            </c:numRef>
          </c:val>
          <c:shape val="box"/>
        </c:ser>
        <c:gapWidth val="40"/>
        <c:gapDepth val="150"/>
        <c:shape val="box"/>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38100" cap="flat">
            <a:noFill/>
            <a:prstDash val="solid"/>
            <a:miter lim="400000"/>
          </a:ln>
        </c:spPr>
        <c:txPr>
          <a:bodyPr rot="0"/>
          <a:lstStyle/>
          <a:p>
            <a:pPr>
              <a:defRPr b="0" i="0" strike="noStrike" sz="5200" u="none">
                <a:solidFill>
                  <a:srgbClr val="838787"/>
                </a:solidFill>
                <a:latin typeface="DIN Condensed Bold"/>
              </a:defRPr>
            </a:pPr>
          </a:p>
        </c:txPr>
        <c:crossAx val="2094734553"/>
        <c:crosses val="autoZero"/>
        <c:auto val="1"/>
        <c:lblAlgn val="ctr"/>
        <c:noMultiLvlLbl val="1"/>
      </c:catAx>
      <c:valAx>
        <c:axId val="2094734553"/>
        <c:scaling>
          <c:orientation val="minMax"/>
        </c:scaling>
        <c:delete val="0"/>
        <c:axPos val="l"/>
        <c:majorGridlines>
          <c:spPr>
            <a:ln w="12700" cap="flat">
              <a:solidFill>
                <a:srgbClr val="A6AAA9">
                  <a:alpha val="50000"/>
                </a:srgbClr>
              </a:solidFill>
              <a:prstDash val="solid"/>
              <a:miter lim="400000"/>
            </a:ln>
          </c:spPr>
        </c:majorGridlines>
        <c:numFmt formatCode="General" sourceLinked="0"/>
        <c:majorTickMark val="none"/>
        <c:minorTickMark val="none"/>
        <c:tickLblPos val="nextTo"/>
        <c:spPr>
          <a:ln w="38100" cap="flat">
            <a:noFill/>
            <a:prstDash val="solid"/>
            <a:miter lim="400000"/>
          </a:ln>
        </c:spPr>
        <c:txPr>
          <a:bodyPr rot="0"/>
          <a:lstStyle/>
          <a:p>
            <a:pPr>
              <a:defRPr b="0" i="0" strike="noStrike" sz="5200" u="none">
                <a:solidFill>
                  <a:srgbClr val="838787"/>
                </a:solidFill>
                <a:latin typeface="DIN Condensed Bold"/>
              </a:defRPr>
            </a:pPr>
          </a:p>
        </c:txPr>
        <c:crossAx val="2094734552"/>
        <c:crosses val="autoZero"/>
        <c:crossBetween val="between"/>
        <c:majorUnit val="1000"/>
        <c:minorUnit val="500"/>
      </c:valAx>
      <c:serAx>
        <c:axId val="2094734554"/>
        <c:scaling>
          <c:orientation val="minMax"/>
        </c:scaling>
        <c:delete val="0"/>
        <c:axPos val="b"/>
        <c:majorTickMark val="out"/>
        <c:minorTickMark val="none"/>
        <c:tickLblPos val="none"/>
        <c:spPr>
          <a:ln w="38100" cap="flat">
            <a:noFill/>
            <a:prstDash val="solid"/>
            <a:miter lim="400000"/>
          </a:ln>
        </c:spPr>
        <c:crossAx val="2094734553"/>
        <c:crosses val="autoZero"/>
        <c:tickLblSkip val="1"/>
      </c:serAx>
      <c:spPr>
        <a:noFill/>
        <a:ln w="12700" cap="flat">
          <a:noFill/>
          <a:miter lim="400000"/>
        </a:ln>
        <a:effectLst/>
      </c:spPr>
    </c:plotArea>
    <c:legend>
      <c:legendPos val="t"/>
      <c:layout>
        <c:manualLayout>
          <c:xMode val="edge"/>
          <c:yMode val="edge"/>
          <c:x val="0.519252"/>
          <c:y val="0"/>
          <c:w val="0.480748"/>
          <c:h val="0.0975742"/>
        </c:manualLayout>
      </c:layout>
      <c:overlay val="1"/>
      <c:spPr>
        <a:noFill/>
        <a:ln w="12700" cap="flat">
          <a:noFill/>
          <a:miter lim="400000"/>
        </a:ln>
        <a:effectLst/>
      </c:spPr>
      <c:txPr>
        <a:bodyPr rot="0"/>
        <a:lstStyle/>
        <a:p>
          <a:pPr>
            <a:defRPr b="0" i="0" strike="noStrike" sz="4500" u="none">
              <a:solidFill>
                <a:srgbClr val="838787"/>
              </a:solidFill>
              <a:latin typeface="Avenir Next Demi Bold"/>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2" name="Shape 172"/>
          <p:cNvSpPr/>
          <p:nvPr>
            <p:ph type="sldImg"/>
          </p:nvPr>
        </p:nvSpPr>
        <p:spPr>
          <a:xfrm>
            <a:off x="1143000" y="685800"/>
            <a:ext cx="4572000" cy="3429000"/>
          </a:xfrm>
          <a:prstGeom prst="rect">
            <a:avLst/>
          </a:prstGeom>
        </p:spPr>
        <p:txBody>
          <a:bodyPr/>
          <a:lstStyle/>
          <a:p>
            <a:pPr/>
          </a:p>
        </p:txBody>
      </p:sp>
      <p:sp>
        <p:nvSpPr>
          <p:cNvPr id="173" name="Shape 17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12" name="Image"/>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13" name="Image"/>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22" name="Type a quote here."/>
          <p:cNvSpPr txBox="1"/>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23" name="Johnny Appleseed"/>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Johnny Appleseed</a:t>
            </a:r>
          </a:p>
        </p:txBody>
      </p:sp>
      <p:sp>
        <p:nvSpPr>
          <p:cNvPr id="124" name="Text"/>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33" name="Image"/>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34" name="Johnny Appleseed"/>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64" name="Title Text"/>
          <p:cNvSpPr txBox="1"/>
          <p:nvPr>
            <p:ph type="title"/>
          </p:nvPr>
        </p:nvSpPr>
        <p:spPr>
          <a:xfrm>
            <a:off x="1778000" y="2298700"/>
            <a:ext cx="20828000" cy="4648200"/>
          </a:xfrm>
          <a:prstGeom prst="rect">
            <a:avLst/>
          </a:prstGeom>
        </p:spPr>
        <p:txBody>
          <a:bodyPr anchor="b"/>
          <a:lstStyle>
            <a:lvl1pPr algn="ctr">
              <a:lnSpc>
                <a:spcPct val="100000"/>
              </a:lnSpc>
              <a:spcBef>
                <a:spcPts val="0"/>
              </a:spcBef>
              <a:defRPr cap="none" sz="11200">
                <a:solidFill>
                  <a:srgbClr val="000000"/>
                </a:solidFill>
                <a:latin typeface="Helvetica Neue"/>
                <a:ea typeface="Helvetica Neue"/>
                <a:cs typeface="Helvetica Neue"/>
                <a:sym typeface="Helvetica Neue"/>
              </a:defRPr>
            </a:lvl1pPr>
          </a:lstStyle>
          <a:p>
            <a:pPr/>
            <a:r>
              <a:t>Title Text</a:t>
            </a:r>
          </a:p>
        </p:txBody>
      </p:sp>
      <p:sp>
        <p:nvSpPr>
          <p:cNvPr id="165" name="Body Level One…"/>
          <p:cNvSpPr txBox="1"/>
          <p:nvPr>
            <p:ph type="body" sz="quarter" idx="1"/>
          </p:nvPr>
        </p:nvSpPr>
        <p:spPr>
          <a:xfrm>
            <a:off x="1778000" y="7073900"/>
            <a:ext cx="20828000" cy="1587500"/>
          </a:xfrm>
          <a:prstGeom prst="rect">
            <a:avLst/>
          </a:prstGeom>
        </p:spPr>
        <p:txBody>
          <a:bodyPr/>
          <a:lstStyle>
            <a:lvl1pPr marL="0" indent="0" algn="ctr">
              <a:spcBef>
                <a:spcPts val="0"/>
              </a:spcBef>
              <a:buClrTx/>
              <a:buSzTx/>
              <a:buFontTx/>
              <a:buNone/>
              <a:defRPr sz="5400">
                <a:solidFill>
                  <a:srgbClr val="000000"/>
                </a:solidFill>
                <a:latin typeface="Helvetica Neue"/>
                <a:ea typeface="Helvetica Neue"/>
                <a:cs typeface="Helvetica Neue"/>
                <a:sym typeface="Helvetica Neue"/>
              </a:defRPr>
            </a:lvl1pPr>
            <a:lvl2pPr marL="0" indent="0" algn="ctr">
              <a:spcBef>
                <a:spcPts val="0"/>
              </a:spcBef>
              <a:buClrTx/>
              <a:buSzTx/>
              <a:buFontTx/>
              <a:buNone/>
              <a:defRPr sz="5400">
                <a:solidFill>
                  <a:srgbClr val="000000"/>
                </a:solidFill>
                <a:latin typeface="Helvetica Neue"/>
                <a:ea typeface="Helvetica Neue"/>
                <a:cs typeface="Helvetica Neue"/>
                <a:sym typeface="Helvetica Neue"/>
              </a:defRPr>
            </a:lvl2pPr>
            <a:lvl3pPr marL="0" indent="0" algn="ctr">
              <a:spcBef>
                <a:spcPts val="0"/>
              </a:spcBef>
              <a:buClrTx/>
              <a:buSzTx/>
              <a:buFontTx/>
              <a:buNone/>
              <a:defRPr sz="5400">
                <a:solidFill>
                  <a:srgbClr val="000000"/>
                </a:solidFill>
                <a:latin typeface="Helvetica Neue"/>
                <a:ea typeface="Helvetica Neue"/>
                <a:cs typeface="Helvetica Neue"/>
                <a:sym typeface="Helvetica Neue"/>
              </a:defRPr>
            </a:lvl3pPr>
            <a:lvl4pPr marL="0" indent="0" algn="ctr">
              <a:spcBef>
                <a:spcPts val="0"/>
              </a:spcBef>
              <a:buClrTx/>
              <a:buSzTx/>
              <a:buFontTx/>
              <a:buNone/>
              <a:defRPr sz="5400">
                <a:solidFill>
                  <a:srgbClr val="000000"/>
                </a:solidFill>
                <a:latin typeface="Helvetica Neue"/>
                <a:ea typeface="Helvetica Neue"/>
                <a:cs typeface="Helvetica Neue"/>
                <a:sym typeface="Helvetica Neue"/>
              </a:defRPr>
            </a:lvl4pPr>
            <a:lvl5pPr marL="0" indent="0" algn="ctr">
              <a:spcBef>
                <a:spcPts val="0"/>
              </a:spcBef>
              <a:buClrTx/>
              <a:buSzTx/>
              <a:buFontTx/>
              <a:buNone/>
              <a:defRPr sz="5400">
                <a:solidFill>
                  <a:srgbClr val="000000"/>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xfrm>
            <a:off x="11959031" y="13081000"/>
            <a:ext cx="453238" cy="461366"/>
          </a:xfrm>
          <a:prstGeom prst="rect">
            <a:avLst/>
          </a:prstGeom>
        </p:spPr>
        <p:txBody>
          <a:bodyPr/>
          <a:lstStyle>
            <a:lvl1pPr algn="ctr">
              <a:lnSpc>
                <a:spcPct val="100000"/>
              </a:lnSpc>
              <a:defRPr sz="24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92" name="Image"/>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google.com/search?client=safari&amp;rls=en&amp;sxsrf=AOaemvLk8WI4HqrWVgh8obIcnUvBX7NdCQ:1632730765347&amp;q=indian+rupee+symbols+%E2%82%B9&amp;stick=H4sIAAAAAAAAAONgFuLUz9U3MEovLstWYtBSyCi30k_Oz8lJTS7JzM_TTy4tKkrNS85MLbYqrsxNys95xOjHLfDyxz1hKddJa05eY7TnIqhFSJyLzTWvJLOkUohXipsLYZ8VkwYjzyJWicy8lMzEPIWi0oLUVAWInmKFR007J7AxAgBU9OMXoAAAAA&amp;sa=X&amp;ved=2ahUKEwiFwqCK3J7zAhVk6XMBHTmEDqgQri56BAgBEDY&amp;lei=k35RYa6eJ5ib-AaxxYXwBw&amp;biw=766&amp;bih=738&amp;dpr=2"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google.com/search?client=safari&amp;rls=en&amp;sxsrf=AOaemvLk8WI4HqrWVgh8obIcnUvBX7NdCQ:1632730765347&amp;q=indian+rupee+symbols+%E2%82%B9&amp;stick=H4sIAAAAAAAAAONgFuLUz9U3MEovLstWYtBSyCi30k_Oz8lJTS7JzM_TTy4tKkrNS85MLbYqrsxNys95xOjHLfDyxz1hKddJa05eY7TnIqhFSJyLzTWvJLOkUohXipsLYZ8VkwYjzyJWicy8lMzEPIWi0oLUVAWInmKFR007J7AxAgBU9OMXoAAAAA&amp;sa=X&amp;ved=2ahUKEwiFwqCK3J7zAhVk6XMBHTmEDqgQri56BAgBEDY&amp;lei=k35RYa6eJ5ib-AaxxYXwBw&amp;biw=766&amp;bih=738&amp;dpr=2"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google.com/search?client=safari&amp;rls=en&amp;sxsrf=AOaemvLk8WI4HqrWVgh8obIcnUvBX7NdCQ:1632730765347&amp;q=indian+rupee+symbols+%E2%82%B9&amp;stick=H4sIAAAAAAAAAONgFuLUz9U3MEovLstWYtBSyCi30k_Oz8lJTS7JzM_TTy4tKkrNS85MLbYqrsxNys95xOjHLfDyxz1hKddJa05eY7TnIqhFSJyLzTWvJLOkUohXipsLYZ8VkwYjzyJWicy8lMzEPIWi0oLUVAWInmKFR007J7AxAgBU9OMXoAAAAA&amp;sa=X&amp;ved=2ahUKEwiFwqCK3J7zAhVk6XMBHTmEDqgQri56BAgBEDY&amp;lei=k35RYa6eJ5ib-AaxxYXwBw&amp;biw=766&amp;bih=738&amp;dpr=2"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google.com/search?client=safari&amp;rls=en&amp;sxsrf=AOaemvLk8WI4HqrWVgh8obIcnUvBX7NdCQ:1632730765347&amp;q=indian+rupee+symbols+%E2%82%B9&amp;stick=H4sIAAAAAAAAAONgFuLUz9U3MEovLstWYtBSyCi30k_Oz8lJTS7JzM_TTy4tKkrNS85MLbYqrsxNys95xOjHLfDyxz1hKddJa05eY7TnIqhFSJyLzTWvJLOkUohXipsLYZ8VkwYjzyJWicy8lMzEPIWi0oLUVAWInmKFR007J7AxAgBU9OMXoAAAAA&amp;sa=X&amp;ved=2ahUKEwiFwqCK3J7zAhVk6XMBHTmEDqgQri56BAgBEDY&amp;lei=k35RYa6eJ5ib-AaxxYXwBw&amp;biw=766&amp;bih=738&amp;dpr=2"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google.com/search?client=safari&amp;rls=en&amp;sxsrf=AOaemvLk8WI4HqrWVgh8obIcnUvBX7NdCQ:1632730765347&amp;q=indian+rupee+symbols+%E2%82%B9&amp;stick=H4sIAAAAAAAAAONgFuLUz9U3MEovLstWYtBSyCi30k_Oz8lJTS7JzM_TTy4tKkrNS85MLbYqrsxNys95xOjHLfDyxz1hKddJa05eY7TnIqhFSJyLzTWvJLOkUohXipsLYZ8VkwYjzyJWicy8lMzEPIWi0oLUVAWInmKFR007J7AxAgBU9OMXoAAAAA&amp;sa=X&amp;ved=2ahUKEwiFwqCK3J7zAhVk6XMBHTmEDqgQri56BAgBEDY&amp;lei=k35RYa6eJ5ib-AaxxYXwBw&amp;biw=766&amp;bih=738&amp;dpr=2"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google.com/search?client=safari&amp;rls=en&amp;sxsrf=AOaemvLk8WI4HqrWVgh8obIcnUvBX7NdCQ:1632730765347&amp;q=indian+rupee+symbols+%E2%82%B9&amp;stick=H4sIAAAAAAAAAONgFuLUz9U3MEovLstWYtBSyCi30k_Oz8lJTS7JzM_TTy4tKkrNS85MLbYqrsxNys95xOjHLfDyxz1hKddJa05eY7TnIqhFSJyLzTWvJLOkUohXipsLYZ8VkwYjzyJWicy8lMzEPIWi0oLUVAWInmKFR007J7AxAgBU9OMXoAAAAA&amp;sa=X&amp;ved=2ahUKEwiFwqCK3J7zAhVk6XMBHTmEDqgQri56BAgBEDY&amp;lei=k35RYa6eJ5ib-AaxxYXwBw&amp;biw=766&amp;bih=738&amp;dpr=2"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pi.yale.edu/epi-results/2020/component/ep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alphaModFix amt="54661"/>
            <a:extLst/>
          </a:blip>
          <a:stretch>
            <a:fillRect/>
          </a:stretch>
        </p:blipFill>
        <p:spPr>
          <a:xfrm>
            <a:off x="-129198" y="-725798"/>
            <a:ext cx="26225433" cy="14742108"/>
          </a:xfrm>
          <a:prstGeom prst="rect">
            <a:avLst/>
          </a:prstGeom>
          <a:ln w="12700">
            <a:miter lim="400000"/>
          </a:ln>
        </p:spPr>
      </p:pic>
      <p:sp>
        <p:nvSpPr>
          <p:cNvPr id="176" name="STOCK ANALYSIS"/>
          <p:cNvSpPr txBox="1"/>
          <p:nvPr>
            <p:ph type="ctrTitle"/>
          </p:nvPr>
        </p:nvSpPr>
        <p:spPr>
          <a:xfrm>
            <a:off x="1553518" y="9502957"/>
            <a:ext cx="22860001" cy="3810001"/>
          </a:xfrm>
          <a:prstGeom prst="rect">
            <a:avLst/>
          </a:prstGeom>
        </p:spPr>
        <p:txBody>
          <a:bodyPr/>
          <a:lstStyle>
            <a:lvl1pPr defTabSz="792479">
              <a:defRPr sz="29088"/>
            </a:lvl1pPr>
          </a:lstStyle>
          <a:p>
            <a:pPr/>
            <a:r>
              <a:t>STOCK ANALYSIS</a:t>
            </a:r>
          </a:p>
        </p:txBody>
      </p:sp>
      <p:sp>
        <p:nvSpPr>
          <p:cNvPr id="177" name="ELECTrIC vehicle"/>
          <p:cNvSpPr txBox="1"/>
          <p:nvPr>
            <p:ph type="subTitle" sz="quarter" idx="1"/>
          </p:nvPr>
        </p:nvSpPr>
        <p:spPr>
          <a:xfrm>
            <a:off x="1553518" y="6110006"/>
            <a:ext cx="22860001" cy="2540001"/>
          </a:xfrm>
          <a:prstGeom prst="rect">
            <a:avLst/>
          </a:prstGeom>
        </p:spPr>
        <p:txBody>
          <a:bodyPr/>
          <a:lstStyle/>
          <a:p>
            <a:pPr lvl="2">
              <a:defRPr sz="11800">
                <a:solidFill>
                  <a:srgbClr val="FFFFFF"/>
                </a:solidFill>
              </a:defRPr>
            </a:pPr>
            <a:r>
              <a:t>ELECTrIC vehicle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7" name="Table"/>
          <p:cNvGraphicFramePr/>
          <p:nvPr/>
        </p:nvGraphicFramePr>
        <p:xfrm>
          <a:off x="1752066" y="3110984"/>
          <a:ext cx="20879868" cy="9272405"/>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3479978"/>
                <a:gridCol w="3479978"/>
                <a:gridCol w="3479978"/>
                <a:gridCol w="3479978"/>
                <a:gridCol w="3479978"/>
                <a:gridCol w="3479978"/>
              </a:tblGrid>
              <a:tr h="1854481">
                <a:tc>
                  <a:txBody>
                    <a:bodyPr/>
                    <a:lstStyle/>
                    <a:p>
                      <a:pPr algn="ctr">
                        <a:lnSpc>
                          <a:spcPct val="100000"/>
                        </a:lnSpc>
                        <a:defRPr b="0" sz="1800">
                          <a:solidFill>
                            <a:srgbClr val="000000"/>
                          </a:solidFill>
                        </a:defRPr>
                      </a:pPr>
                      <a:r>
                        <a:rPr sz="2900">
                          <a:solidFill>
                            <a:srgbClr val="FFFFFF"/>
                          </a:solidFill>
                          <a:sym typeface="Avenir Next Demi Bold"/>
                        </a:rPr>
                        <a:t>COMPANY</a:t>
                      </a:r>
                    </a:p>
                  </a:txBody>
                  <a:tcPr marL="50800" marR="50800" marT="50800" marB="50800" anchor="ctr" anchorCtr="0" horzOverflow="overflow">
                    <a:lnL w="12700">
                      <a:miter lim="400000"/>
                    </a:lnL>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MARKETCAP in CR</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SHARE PRICE  </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HIGH</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LOW</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P/E RATIO</a:t>
                      </a:r>
                    </a:p>
                  </a:txBody>
                  <a:tcPr marL="50800" marR="50800" marT="50800" marB="50800" anchor="ctr" anchorCtr="0" horzOverflow="overflow">
                    <a:lnR w="12700">
                      <a:miter lim="400000"/>
                    </a:lnR>
                    <a:solidFill>
                      <a:schemeClr val="accent3"/>
                    </a:solidFill>
                  </a:tcPr>
                </a:tc>
              </a:tr>
              <a:tr h="1854481">
                <a:tc>
                  <a:txBody>
                    <a:bodyPr/>
                    <a:lstStyle/>
                    <a:p>
                      <a:pPr algn="ctr">
                        <a:lnSpc>
                          <a:spcPct val="100000"/>
                        </a:lnSpc>
                        <a:defRPr sz="1800">
                          <a:solidFill>
                            <a:srgbClr val="000000"/>
                          </a:solidFill>
                        </a:defRPr>
                      </a:pPr>
                      <a:r>
                        <a:rPr sz="2900">
                          <a:solidFill>
                            <a:srgbClr val="FFFFFF"/>
                          </a:solidFill>
                          <a:sym typeface="Avenir Next Medium"/>
                        </a:rPr>
                        <a:t>TATA MOTORS </a:t>
                      </a:r>
                    </a:p>
                  </a:txBody>
                  <a:tcPr marL="50800" marR="50800" marT="50800" marB="50800" anchor="ctr" anchorCtr="0" horzOverflow="overflow">
                    <a:lnL w="12700">
                      <a:miter lim="400000"/>
                    </a:lnL>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113771</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318</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361</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126</a:t>
                      </a:r>
                    </a:p>
                  </a:txBody>
                  <a:tcPr marL="50800" marR="50800" marT="50800" marB="50800" anchor="ctr" anchorCtr="0" horzOverflow="overflow"/>
                </a:tc>
                <a:tc>
                  <a:txBody>
                    <a:bodyPr/>
                    <a:lstStyle/>
                    <a:p>
                      <a:pPr algn="ctr">
                        <a:lnSpc>
                          <a:spcPct val="100000"/>
                        </a:lnSpc>
                        <a:defRPr sz="1800">
                          <a:solidFill>
                            <a:srgbClr val="000000"/>
                          </a:solidFill>
                        </a:defRPr>
                      </a:pPr>
                      <a:r>
                        <a:rPr sz="2900">
                          <a:solidFill>
                            <a:srgbClr val="FFFFFF"/>
                          </a:solidFill>
                          <a:sym typeface="Avenir Next Medium"/>
                        </a:rPr>
                        <a:t>0.00</a:t>
                      </a:r>
                    </a:p>
                  </a:txBody>
                  <a:tcPr marL="50800" marR="50800" marT="50800" marB="50800" anchor="ctr" anchorCtr="0" horzOverflow="overflow">
                    <a:lnR w="12700">
                      <a:miter lim="400000"/>
                    </a:lnR>
                  </a:tcPr>
                </a:tc>
              </a:tr>
              <a:tr h="1854481">
                <a:tc>
                  <a:txBody>
                    <a:bodyPr/>
                    <a:lstStyle/>
                    <a:p>
                      <a:pPr algn="ctr">
                        <a:lnSpc>
                          <a:spcPct val="100000"/>
                        </a:lnSpc>
                        <a:defRPr sz="1800">
                          <a:solidFill>
                            <a:srgbClr val="000000"/>
                          </a:solidFill>
                        </a:defRPr>
                      </a:pPr>
                      <a:r>
                        <a:rPr sz="2900">
                          <a:solidFill>
                            <a:srgbClr val="FFFFFF"/>
                          </a:solidFill>
                          <a:sym typeface="Avenir Next Medium"/>
                        </a:rPr>
                        <a:t>MAHINDRA &amp; MAHINDRA</a:t>
                      </a:r>
                    </a:p>
                  </a:txBody>
                  <a:tcPr marL="50800" marR="50800" marT="50800" marB="50800" anchor="ctr" anchorCtr="0" horzOverflow="overflow">
                    <a:lnL w="12700">
                      <a:miter lim="400000"/>
                    </a:lnL>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96901</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779</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952</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587</a:t>
                      </a:r>
                    </a:p>
                  </a:txBody>
                  <a:tcPr marL="50800" marR="50800" marT="50800" marB="50800" anchor="ctr" anchorCtr="0" horzOverflow="overflow"/>
                </a:tc>
                <a:tc>
                  <a:txBody>
                    <a:bodyPr/>
                    <a:lstStyle/>
                    <a:p>
                      <a:pPr algn="ctr">
                        <a:lnSpc>
                          <a:spcPct val="100000"/>
                        </a:lnSpc>
                        <a:defRPr sz="1800">
                          <a:solidFill>
                            <a:srgbClr val="000000"/>
                          </a:solidFill>
                        </a:defRPr>
                      </a:pPr>
                      <a:r>
                        <a:rPr sz="2900">
                          <a:solidFill>
                            <a:srgbClr val="FFFFFF"/>
                          </a:solidFill>
                          <a:sym typeface="Avenir Next Medium"/>
                        </a:rPr>
                        <a:t>33.8</a:t>
                      </a:r>
                    </a:p>
                  </a:txBody>
                  <a:tcPr marL="50800" marR="50800" marT="50800" marB="50800" anchor="ctr" anchorCtr="0" horzOverflow="overflow">
                    <a:lnR w="12700">
                      <a:miter lim="400000"/>
                    </a:lnR>
                  </a:tcPr>
                </a:tc>
              </a:tr>
              <a:tr h="1854481">
                <a:tc>
                  <a:txBody>
                    <a:bodyPr/>
                    <a:lstStyle/>
                    <a:p>
                      <a:pPr algn="ctr">
                        <a:lnSpc>
                          <a:spcPct val="100000"/>
                        </a:lnSpc>
                        <a:defRPr sz="1800">
                          <a:solidFill>
                            <a:srgbClr val="000000"/>
                          </a:solidFill>
                        </a:defRPr>
                      </a:pPr>
                      <a:r>
                        <a:rPr sz="2900">
                          <a:solidFill>
                            <a:srgbClr val="FFFFFF"/>
                          </a:solidFill>
                          <a:sym typeface="Avenir Next Medium"/>
                        </a:rPr>
                        <a:t>ASHOK LEYLAND</a:t>
                      </a:r>
                    </a:p>
                  </a:txBody>
                  <a:tcPr marL="50800" marR="50800" marT="50800" marB="50800" anchor="ctr" anchorCtr="0" horzOverflow="overflow">
                    <a:lnL w="12700">
                      <a:miter lim="400000"/>
                    </a:lnL>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37399</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127</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143</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72</a:t>
                      </a:r>
                    </a:p>
                  </a:txBody>
                  <a:tcPr marL="50800" marR="50800" marT="50800" marB="50800" anchor="ctr" anchorCtr="0" horzOverflow="overflow"/>
                </a:tc>
                <a:tc>
                  <a:txBody>
                    <a:bodyPr/>
                    <a:lstStyle/>
                    <a:p>
                      <a:pPr algn="ctr">
                        <a:lnSpc>
                          <a:spcPct val="100000"/>
                        </a:lnSpc>
                        <a:defRPr sz="1800">
                          <a:solidFill>
                            <a:srgbClr val="000000"/>
                          </a:solidFill>
                        </a:defRPr>
                      </a:pPr>
                      <a:r>
                        <a:rPr sz="2900">
                          <a:solidFill>
                            <a:srgbClr val="FFFFFF"/>
                          </a:solidFill>
                          <a:sym typeface="Avenir Next Medium"/>
                        </a:rPr>
                        <a:t>0.00</a:t>
                      </a:r>
                    </a:p>
                  </a:txBody>
                  <a:tcPr marL="50800" marR="50800" marT="50800" marB="50800" anchor="ctr" anchorCtr="0" horzOverflow="overflow">
                    <a:lnR w="12700">
                      <a:miter lim="400000"/>
                    </a:lnR>
                  </a:tcPr>
                </a:tc>
              </a:tr>
              <a:tr h="1854481">
                <a:tc>
                  <a:txBody>
                    <a:bodyPr/>
                    <a:lstStyle/>
                    <a:p>
                      <a:pPr algn="ctr">
                        <a:lnSpc>
                          <a:spcPct val="100000"/>
                        </a:lnSpc>
                        <a:defRPr sz="1800">
                          <a:solidFill>
                            <a:srgbClr val="000000"/>
                          </a:solidFill>
                        </a:defRPr>
                      </a:pPr>
                      <a:r>
                        <a:rPr sz="2900">
                          <a:solidFill>
                            <a:srgbClr val="FFFFFF"/>
                          </a:solidFill>
                          <a:sym typeface="Avenir Next Medium"/>
                        </a:rPr>
                        <a:t>MARUTI SUZUKI </a:t>
                      </a:r>
                    </a:p>
                  </a:txBody>
                  <a:tcPr marL="50800" marR="50800" marT="50800" marB="50800" anchor="ctr" anchorCtr="0" horzOverflow="overflow">
                    <a:lnL w="12700">
                      <a:miter lim="400000"/>
                    </a:lnL>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223697</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6952</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8400</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6301</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900">
                          <a:solidFill>
                            <a:srgbClr val="FFFFFF"/>
                          </a:solidFill>
                          <a:sym typeface="Avenir Next Medium"/>
                        </a:rPr>
                        <a:t>40.9</a:t>
                      </a:r>
                    </a:p>
                  </a:txBody>
                  <a:tcPr marL="50800" marR="50800" marT="50800" marB="50800" anchor="ctr" anchorCtr="0" horzOverflow="overflow">
                    <a:lnR w="12700">
                      <a:miter lim="400000"/>
                    </a:lnR>
                    <a:lnB w="12700">
                      <a:miter lim="400000"/>
                    </a:lnB>
                  </a:tcPr>
                </a:tc>
              </a:tr>
            </a:tbl>
          </a:graphicData>
        </a:graphic>
      </p:graphicFrame>
      <p:sp>
        <p:nvSpPr>
          <p:cNvPr id="278" name="Top EV Stocks in India – Leading Vehicle Manufacturers"/>
          <p:cNvSpPr txBox="1"/>
          <p:nvPr>
            <p:ph type="title" idx="4294967295"/>
          </p:nvPr>
        </p:nvSpPr>
        <p:spPr>
          <a:xfrm>
            <a:off x="1879600" y="1187450"/>
            <a:ext cx="22860000" cy="1016001"/>
          </a:xfrm>
          <a:prstGeom prst="rect">
            <a:avLst/>
          </a:prstGeom>
        </p:spPr>
        <p:txBody>
          <a:bodyPr/>
          <a:lstStyle>
            <a:lvl1pPr defTabSz="685165">
              <a:spcBef>
                <a:spcPts val="3200"/>
              </a:spcBef>
              <a:defRPr sz="7221"/>
            </a:lvl1pPr>
          </a:lstStyle>
          <a:p>
            <a:pPr/>
            <a:r>
              <a:t>Top EV Stocks in India – Leading Vehicle Manufacturers</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fade" transition="in">
                                      <p:cBhvr>
                                        <p:cTn id="7"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OMPARING Leading Vehicle Manufacturers"/>
          <p:cNvSpPr txBox="1"/>
          <p:nvPr>
            <p:ph type="title" idx="4294967295"/>
          </p:nvPr>
        </p:nvSpPr>
        <p:spPr>
          <a:xfrm>
            <a:off x="1879600" y="1187450"/>
            <a:ext cx="22860000" cy="1016001"/>
          </a:xfrm>
          <a:prstGeom prst="rect">
            <a:avLst/>
          </a:prstGeom>
        </p:spPr>
        <p:txBody>
          <a:bodyPr/>
          <a:lstStyle>
            <a:lvl1pPr defTabSz="685165">
              <a:spcBef>
                <a:spcPts val="3200"/>
              </a:spcBef>
              <a:defRPr sz="7221"/>
            </a:lvl1pPr>
          </a:lstStyle>
          <a:p>
            <a:pPr/>
            <a:r>
              <a:t>COMPARING Leading Vehicle Manufacturers</a:t>
            </a:r>
          </a:p>
        </p:txBody>
      </p:sp>
      <p:graphicFrame>
        <p:nvGraphicFramePr>
          <p:cNvPr id="281" name="3D Bar Chart"/>
          <p:cNvGraphicFramePr/>
          <p:nvPr/>
        </p:nvGraphicFramePr>
        <p:xfrm>
          <a:off x="1419637" y="391045"/>
          <a:ext cx="22936661" cy="15637409"/>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1"/>
                                        </p:tgtEl>
                                        <p:attrNameLst>
                                          <p:attrName>style.visibility</p:attrName>
                                        </p:attrNameLst>
                                      </p:cBhvr>
                                      <p:to>
                                        <p:strVal val="visible"/>
                                      </p:to>
                                    </p:set>
                                    <p:animEffect filter="dissolve" transition="in">
                                      <p:cBhvr>
                                        <p:cTn id="7"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1"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op EV Stocks in India – Leading Chemical Manufacturers"/>
          <p:cNvSpPr txBox="1"/>
          <p:nvPr>
            <p:ph type="title"/>
          </p:nvPr>
        </p:nvSpPr>
        <p:spPr>
          <a:xfrm>
            <a:off x="1192052" y="1643613"/>
            <a:ext cx="22860001" cy="1016001"/>
          </a:xfrm>
          <a:prstGeom prst="rect">
            <a:avLst/>
          </a:prstGeom>
        </p:spPr>
        <p:txBody>
          <a:bodyPr/>
          <a:lstStyle>
            <a:lvl1pPr defTabSz="685165">
              <a:spcBef>
                <a:spcPts val="3200"/>
              </a:spcBef>
              <a:defRPr sz="7221"/>
            </a:lvl1pPr>
          </a:lstStyle>
          <a:p>
            <a:pPr/>
            <a:r>
              <a:t>Top EV Stocks in India – Leading Chemical Manufacturers</a:t>
            </a:r>
          </a:p>
        </p:txBody>
      </p:sp>
      <p:graphicFrame>
        <p:nvGraphicFramePr>
          <p:cNvPr id="284" name="Table"/>
          <p:cNvGraphicFramePr/>
          <p:nvPr/>
        </p:nvGraphicFramePr>
        <p:xfrm>
          <a:off x="955831" y="4170160"/>
          <a:ext cx="23310721" cy="4166588"/>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3984213"/>
                <a:gridCol w="3984213"/>
                <a:gridCol w="3984213"/>
                <a:gridCol w="3984213"/>
                <a:gridCol w="3267741"/>
                <a:gridCol w="3267741"/>
              </a:tblGrid>
              <a:tr h="1388862">
                <a:tc>
                  <a:txBody>
                    <a:bodyPr/>
                    <a:lstStyle/>
                    <a:p>
                      <a:pPr algn="ctr">
                        <a:lnSpc>
                          <a:spcPct val="100000"/>
                        </a:lnSpc>
                        <a:defRPr b="0" sz="1800">
                          <a:solidFill>
                            <a:srgbClr val="000000"/>
                          </a:solidFill>
                        </a:defRPr>
                      </a:pPr>
                      <a:r>
                        <a:rPr sz="2900">
                          <a:solidFill>
                            <a:srgbClr val="FFFFFF"/>
                          </a:solidFill>
                          <a:sym typeface="Avenir Next Demi Bold"/>
                        </a:rPr>
                        <a:t>COMPANY</a:t>
                      </a:r>
                    </a:p>
                  </a:txBody>
                  <a:tcPr marL="50800" marR="50800" marT="50800" marB="50800" anchor="ctr" anchorCtr="0" horzOverflow="overflow">
                    <a:lnL w="12700">
                      <a:miter lim="400000"/>
                    </a:lnL>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MARKETCAP in CR</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SHARE PRICE  </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HIGH</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LOW</a:t>
                      </a:r>
                    </a:p>
                  </a:txBody>
                  <a:tcPr marL="50800" marR="50800" marT="50800" marB="50800" anchor="ctr" anchorCtr="0" horzOverflow="overflow">
                    <a:solidFill>
                      <a:schemeClr val="accent3"/>
                    </a:solidFill>
                  </a:tcPr>
                </a:tc>
                <a:tc>
                  <a:txBody>
                    <a:bodyPr/>
                    <a:lstStyle/>
                    <a:p>
                      <a:pPr algn="ctr">
                        <a:lnSpc>
                          <a:spcPct val="100000"/>
                        </a:lnSpc>
                        <a:defRPr b="0" sz="1800">
                          <a:solidFill>
                            <a:srgbClr val="000000"/>
                          </a:solidFill>
                        </a:defRPr>
                      </a:pPr>
                      <a:r>
                        <a:rPr sz="2900">
                          <a:solidFill>
                            <a:srgbClr val="FFFFFF"/>
                          </a:solidFill>
                          <a:sym typeface="Avenir Next Demi Bold"/>
                        </a:rPr>
                        <a:t>PE RATIO</a:t>
                      </a:r>
                    </a:p>
                  </a:txBody>
                  <a:tcPr marL="50800" marR="50800" marT="50800" marB="50800" anchor="ctr" anchorCtr="0" horzOverflow="overflow">
                    <a:lnR w="12700">
                      <a:miter lim="400000"/>
                    </a:lnR>
                    <a:solidFill>
                      <a:schemeClr val="accent3"/>
                    </a:solidFill>
                  </a:tcPr>
                </a:tc>
              </a:tr>
              <a:tr h="1388862">
                <a:tc>
                  <a:txBody>
                    <a:bodyPr/>
                    <a:lstStyle/>
                    <a:p>
                      <a:pPr algn="ctr" defTabSz="457200">
                        <a:lnSpc>
                          <a:spcPct val="100000"/>
                        </a:lnSpc>
                        <a:defRPr sz="1800">
                          <a:solidFill>
                            <a:srgbClr val="000000"/>
                          </a:solidFill>
                        </a:defRPr>
                      </a:pPr>
                      <a:r>
                        <a:rPr b="1" sz="2900">
                          <a:solidFill>
                            <a:srgbClr val="222222"/>
                          </a:solidFill>
                          <a:latin typeface="Helvetica"/>
                          <a:ea typeface="Helvetica"/>
                          <a:cs typeface="Helvetica"/>
                          <a:sym typeface="Helvetica"/>
                        </a:rPr>
                        <a:t>TATA CHEMICALS</a:t>
                      </a:r>
                    </a:p>
                  </a:txBody>
                  <a:tcPr marL="50800" marR="50800" marT="50800" marB="50800" anchor="ctr" anchorCtr="0" horzOverflow="overflow">
                    <a:lnL w="12700">
                      <a:miter lim="400000"/>
                    </a:lnL>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22545</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885</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902</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293</a:t>
                      </a:r>
                    </a:p>
                  </a:txBody>
                  <a:tcPr marL="50800" marR="50800" marT="50800" marB="50800" anchor="ctr" anchorCtr="0" horzOverflow="overflow"/>
                </a:tc>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42.4</a:t>
                      </a:r>
                    </a:p>
                  </a:txBody>
                  <a:tcPr marL="50800" marR="50800" marT="50800" marB="50800" anchor="ctr" anchorCtr="0" horzOverflow="overflow">
                    <a:lnR w="12700">
                      <a:miter lim="400000"/>
                    </a:lnR>
                  </a:tcPr>
                </a:tc>
              </a:tr>
              <a:tr h="1388862">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Himadri Speciality Chemical Ltd.</a:t>
                      </a:r>
                    </a:p>
                  </a:txBody>
                  <a:tcPr marL="50800" marR="50800" marT="50800" marB="50800" anchor="ctr" anchorCtr="0" horzOverflow="overflow">
                    <a:lnL w="12700">
                      <a:miter lim="400000"/>
                    </a:lnL>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2193</a:t>
                      </a:r>
                    </a:p>
                  </a:txBody>
                  <a:tcPr marL="50800" marR="50800" marT="50800" marB="50800" anchor="ctr" anchorCtr="0" horzOverflow="overflow">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52.4</a:t>
                      </a:r>
                    </a:p>
                  </a:txBody>
                  <a:tcPr marL="50800" marR="50800" marT="50800" marB="50800" anchor="ctr" anchorCtr="0" horzOverflow="overflow">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62.4</a:t>
                      </a:r>
                    </a:p>
                  </a:txBody>
                  <a:tcPr marL="50800" marR="50800" marT="50800" marB="50800" anchor="ctr" anchorCtr="0" horzOverflow="overflow">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37.5</a:t>
                      </a:r>
                    </a:p>
                  </a:txBody>
                  <a:tcPr marL="50800" marR="50800" marT="50800" marB="50800" anchor="ctr" anchorCtr="0" horzOverflow="overflow">
                    <a:lnB w="12700">
                      <a:miter lim="400000"/>
                    </a:lnB>
                  </a:tcPr>
                </a:tc>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29.4</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4"/>
                                        </p:tgtEl>
                                        <p:attrNameLst>
                                          <p:attrName>style.visibility</p:attrName>
                                        </p:attrNameLst>
                                      </p:cBhvr>
                                      <p:to>
                                        <p:strVal val="visible"/>
                                      </p:to>
                                    </p:set>
                                    <p:anim calcmode="lin" valueType="num">
                                      <p:cBhvr>
                                        <p:cTn id="7" dur="500" fill="hold"/>
                                        <p:tgtEl>
                                          <p:spTgt spid="284"/>
                                        </p:tgtEl>
                                        <p:attrNameLst>
                                          <p:attrName>ppt_x</p:attrName>
                                        </p:attrNameLst>
                                      </p:cBhvr>
                                      <p:tavLst>
                                        <p:tav tm="0">
                                          <p:val>
                                            <p:strVal val="0-#ppt_w/2"/>
                                          </p:val>
                                        </p:tav>
                                        <p:tav tm="100000">
                                          <p:val>
                                            <p:strVal val="#ppt_x"/>
                                          </p:val>
                                        </p:tav>
                                      </p:tavLst>
                                    </p:anim>
                                    <p:anim calcmode="lin" valueType="num">
                                      <p:cBhvr>
                                        <p:cTn id="8" dur="500" fill="hold"/>
                                        <p:tgtEl>
                                          <p:spTgt spid="2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COMPARIng stock price BETWEEN Chemical manufacturer companies"/>
          <p:cNvSpPr txBox="1"/>
          <p:nvPr>
            <p:ph type="title"/>
          </p:nvPr>
        </p:nvSpPr>
        <p:spPr>
          <a:xfrm>
            <a:off x="762000" y="1557808"/>
            <a:ext cx="22860000" cy="1016001"/>
          </a:xfrm>
          <a:prstGeom prst="rect">
            <a:avLst/>
          </a:prstGeom>
        </p:spPr>
        <p:txBody>
          <a:bodyPr/>
          <a:lstStyle>
            <a:lvl1pPr defTabSz="685165">
              <a:spcBef>
                <a:spcPts val="3200"/>
              </a:spcBef>
              <a:defRPr sz="7221"/>
            </a:lvl1pPr>
          </a:lstStyle>
          <a:p>
            <a:pPr/>
            <a:r>
              <a:t>COMPARIng stock price BETWEEN Chemical manufacturer companies</a:t>
            </a:r>
          </a:p>
        </p:txBody>
      </p:sp>
      <p:graphicFrame>
        <p:nvGraphicFramePr>
          <p:cNvPr id="287" name="3D Column Chart"/>
          <p:cNvGraphicFramePr/>
          <p:nvPr/>
        </p:nvGraphicFramePr>
        <p:xfrm>
          <a:off x="1755883" y="2721917"/>
          <a:ext cx="22557292" cy="10432495"/>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87"/>
                                        </p:tgtEl>
                                        <p:attrNameLst>
                                          <p:attrName>style.visibility</p:attrName>
                                        </p:attrNameLst>
                                      </p:cBhvr>
                                      <p:to>
                                        <p:strVal val="visible"/>
                                      </p:to>
                                    </p:set>
                                    <p:animEffect filter="wipe(down)" transition="in">
                                      <p:cBhvr>
                                        <p:cTn id="7"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89" name="Table"/>
          <p:cNvGraphicFramePr/>
          <p:nvPr/>
        </p:nvGraphicFramePr>
        <p:xfrm>
          <a:off x="1752066" y="4134447"/>
          <a:ext cx="20879868" cy="6599720"/>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3479978"/>
                <a:gridCol w="3479978"/>
                <a:gridCol w="3479978"/>
                <a:gridCol w="3479978"/>
                <a:gridCol w="3479978"/>
                <a:gridCol w="3479978"/>
              </a:tblGrid>
              <a:tr h="1649929">
                <a:tc>
                  <a:txBody>
                    <a:bodyPr/>
                    <a:lstStyle/>
                    <a:p>
                      <a:pPr algn="ctr">
                        <a:lnSpc>
                          <a:spcPct val="100000"/>
                        </a:lnSpc>
                        <a:defRPr b="0" sz="1800">
                          <a:solidFill>
                            <a:srgbClr val="000000"/>
                          </a:solidFill>
                        </a:defRPr>
                      </a:pPr>
                      <a:r>
                        <a:rPr sz="2900">
                          <a:solidFill>
                            <a:srgbClr val="FFFFFF"/>
                          </a:solidFill>
                          <a:sym typeface="Avenir Next Demi Bold"/>
                        </a:rPr>
                        <a:t>COMPANY</a:t>
                      </a:r>
                    </a:p>
                  </a:txBody>
                  <a:tcPr marL="50800" marR="50800" marT="50800" marB="50800" anchor="ctr" anchorCtr="0" horzOverflow="overflow">
                    <a:lnL w="12700">
                      <a:miter lim="400000"/>
                    </a:lnL>
                    <a:solidFill>
                      <a:schemeClr val="accent4">
                        <a:hueOff val="-667846"/>
                        <a:satOff val="2144"/>
                        <a:lumOff val="-5984"/>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MARKETCAP in CR</a:t>
                      </a:r>
                    </a:p>
                  </a:txBody>
                  <a:tcPr marL="50800" marR="50800" marT="50800" marB="50800" anchor="ctr" anchorCtr="0" horzOverflow="overflow">
                    <a:solidFill>
                      <a:schemeClr val="accent4">
                        <a:hueOff val="-667846"/>
                        <a:satOff val="2144"/>
                        <a:lumOff val="-5984"/>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SHARE PRICE  </a:t>
                      </a:r>
                    </a:p>
                  </a:txBody>
                  <a:tcPr marL="50800" marR="50800" marT="50800" marB="50800" anchor="ctr" anchorCtr="0" horzOverflow="overflow">
                    <a:solidFill>
                      <a:schemeClr val="accent4">
                        <a:hueOff val="-667846"/>
                        <a:satOff val="2144"/>
                        <a:lumOff val="-5984"/>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HIGH</a:t>
                      </a:r>
                    </a:p>
                  </a:txBody>
                  <a:tcPr marL="50800" marR="50800" marT="50800" marB="50800" anchor="ctr" anchorCtr="0" horzOverflow="overflow">
                    <a:solidFill>
                      <a:schemeClr val="accent4">
                        <a:hueOff val="-667846"/>
                        <a:satOff val="2144"/>
                        <a:lumOff val="-5984"/>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LOW</a:t>
                      </a:r>
                    </a:p>
                  </a:txBody>
                  <a:tcPr marL="50800" marR="50800" marT="50800" marB="50800" anchor="ctr" anchorCtr="0" horzOverflow="overflow">
                    <a:solidFill>
                      <a:schemeClr val="accent4">
                        <a:hueOff val="-667846"/>
                        <a:satOff val="2144"/>
                        <a:lumOff val="-5984"/>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PE RATIO</a:t>
                      </a:r>
                    </a:p>
                  </a:txBody>
                  <a:tcPr marL="50800" marR="50800" marT="50800" marB="50800" anchor="ctr" anchorCtr="0" horzOverflow="overflow">
                    <a:lnR w="12700">
                      <a:miter lim="400000"/>
                    </a:lnR>
                    <a:solidFill>
                      <a:schemeClr val="accent4">
                        <a:hueOff val="-667846"/>
                        <a:satOff val="2144"/>
                        <a:lumOff val="-5984"/>
                      </a:schemeClr>
                    </a:solidFill>
                  </a:tcPr>
                </a:tc>
              </a:tr>
              <a:tr h="1649929">
                <a:tc>
                  <a:txBody>
                    <a:bodyPr/>
                    <a:lstStyle/>
                    <a:p>
                      <a:pPr algn="ctr">
                        <a:lnSpc>
                          <a:spcPct val="100000"/>
                        </a:lnSpc>
                        <a:defRPr sz="1800">
                          <a:solidFill>
                            <a:srgbClr val="000000"/>
                          </a:solidFill>
                        </a:defRPr>
                      </a:pPr>
                      <a:r>
                        <a:rPr sz="2900">
                          <a:solidFill>
                            <a:srgbClr val="FFFFFF"/>
                          </a:solidFill>
                          <a:sym typeface="Avenir Next Medium"/>
                        </a:rPr>
                        <a:t>TATA POWER</a:t>
                      </a:r>
                    </a:p>
                  </a:txBody>
                  <a:tcPr marL="50800" marR="50800" marT="50800" marB="50800" anchor="ctr" anchorCtr="0" horzOverflow="overflow">
                    <a:lnL w="12700">
                      <a:miter lim="400000"/>
                    </a:lnL>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44447</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139</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145</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51.6</a:t>
                      </a:r>
                    </a:p>
                  </a:txBody>
                  <a:tcPr marL="50800" marR="50800" marT="50800" marB="50800" anchor="ctr" anchorCtr="0" horzOverflow="overflow"/>
                </a:tc>
                <a:tc>
                  <a:txBody>
                    <a:bodyPr/>
                    <a:lstStyle/>
                    <a:p>
                      <a:pPr algn="ctr">
                        <a:lnSpc>
                          <a:spcPct val="100000"/>
                        </a:lnSpc>
                        <a:defRPr sz="1800">
                          <a:solidFill>
                            <a:srgbClr val="000000"/>
                          </a:solidFill>
                        </a:defRPr>
                      </a:pPr>
                      <a:r>
                        <a:rPr sz="2900">
                          <a:solidFill>
                            <a:srgbClr val="FFFFFF"/>
                          </a:solidFill>
                          <a:sym typeface="Avenir Next Medium"/>
                        </a:rPr>
                        <a:t>27.76</a:t>
                      </a:r>
                    </a:p>
                  </a:txBody>
                  <a:tcPr marL="50800" marR="50800" marT="50800" marB="50800" anchor="ctr" anchorCtr="0" horzOverflow="overflow">
                    <a:lnR w="12700">
                      <a:miter lim="400000"/>
                    </a:lnR>
                  </a:tcPr>
                </a:tc>
              </a:tr>
              <a:tr h="1649929">
                <a:tc>
                  <a:txBody>
                    <a:bodyPr/>
                    <a:lstStyle/>
                    <a:p>
                      <a:pPr algn="ctr">
                        <a:lnSpc>
                          <a:spcPct val="100000"/>
                        </a:lnSpc>
                        <a:defRPr sz="1800">
                          <a:solidFill>
                            <a:srgbClr val="000000"/>
                          </a:solidFill>
                        </a:defRPr>
                      </a:pPr>
                      <a:r>
                        <a:rPr sz="2900">
                          <a:solidFill>
                            <a:srgbClr val="FFFFFF"/>
                          </a:solidFill>
                          <a:sym typeface="Avenir Next Medium"/>
                        </a:rPr>
                        <a:t>POWER GRID</a:t>
                      </a:r>
                    </a:p>
                  </a:txBody>
                  <a:tcPr marL="50800" marR="50800" marT="50800" marB="50800" anchor="ctr" anchorCtr="0" horzOverflow="overflow">
                    <a:lnL w="12700">
                      <a:miter lim="400000"/>
                    </a:lnL>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122873</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176</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189</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116</a:t>
                      </a:r>
                    </a:p>
                  </a:txBody>
                  <a:tcPr marL="50800" marR="50800" marT="50800" marB="50800" anchor="ctr" anchorCtr="0" horzOverflow="overflow"/>
                </a:tc>
                <a:tc>
                  <a:txBody>
                    <a:bodyPr/>
                    <a:lstStyle/>
                    <a:p>
                      <a:pPr algn="ctr">
                        <a:lnSpc>
                          <a:spcPct val="100000"/>
                        </a:lnSpc>
                        <a:defRPr sz="1800">
                          <a:solidFill>
                            <a:srgbClr val="000000"/>
                          </a:solidFill>
                        </a:defRPr>
                      </a:pPr>
                      <a:r>
                        <a:rPr sz="2900">
                          <a:solidFill>
                            <a:srgbClr val="FFFFFF"/>
                          </a:solidFill>
                          <a:sym typeface="Avenir Next Medium"/>
                        </a:rPr>
                        <a:t>9.04</a:t>
                      </a:r>
                    </a:p>
                  </a:txBody>
                  <a:tcPr marL="50800" marR="50800" marT="50800" marB="50800" anchor="ctr" anchorCtr="0" horzOverflow="overflow">
                    <a:lnR w="12700">
                      <a:miter lim="400000"/>
                    </a:lnR>
                  </a:tcPr>
                </a:tc>
              </a:tr>
              <a:tr h="1649929">
                <a:tc>
                  <a:txBody>
                    <a:bodyPr/>
                    <a:lstStyle/>
                    <a:p>
                      <a:pPr algn="ctr">
                        <a:lnSpc>
                          <a:spcPct val="100000"/>
                        </a:lnSpc>
                        <a:defRPr sz="1800">
                          <a:solidFill>
                            <a:srgbClr val="000000"/>
                          </a:solidFill>
                        </a:defRPr>
                      </a:pPr>
                      <a:r>
                        <a:rPr sz="2900">
                          <a:solidFill>
                            <a:srgbClr val="FFFFFF"/>
                          </a:solidFill>
                          <a:sym typeface="Avenir Next Medium"/>
                        </a:rPr>
                        <a:t>NTPC</a:t>
                      </a:r>
                    </a:p>
                  </a:txBody>
                  <a:tcPr marL="50800" marR="50800" marT="50800" marB="50800" anchor="ctr" anchorCtr="0" horzOverflow="overflow">
                    <a:lnL w="12700">
                      <a:miter lim="400000"/>
                    </a:lnL>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120481</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124</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127</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78.1</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900">
                          <a:solidFill>
                            <a:srgbClr val="FFFFFF"/>
                          </a:solidFill>
                          <a:sym typeface="Avenir Next Medium"/>
                        </a:rPr>
                        <a:t>7.68</a:t>
                      </a:r>
                    </a:p>
                  </a:txBody>
                  <a:tcPr marL="50800" marR="50800" marT="50800" marB="50800" anchor="ctr" anchorCtr="0" horzOverflow="overflow">
                    <a:lnR w="12700">
                      <a:miter lim="400000"/>
                    </a:lnR>
                    <a:lnB w="12700">
                      <a:miter lim="400000"/>
                    </a:lnB>
                  </a:tcPr>
                </a:tc>
              </a:tr>
            </a:tbl>
          </a:graphicData>
        </a:graphic>
      </p:graphicFrame>
      <p:sp>
        <p:nvSpPr>
          <p:cNvPr id="290" name="Top EV Stocks in India – Leading EV CHARGING POINTS"/>
          <p:cNvSpPr txBox="1"/>
          <p:nvPr>
            <p:ph type="title" idx="4294967295"/>
          </p:nvPr>
        </p:nvSpPr>
        <p:spPr>
          <a:xfrm>
            <a:off x="1908476" y="2508250"/>
            <a:ext cx="22860001" cy="1016001"/>
          </a:xfrm>
          <a:prstGeom prst="rect">
            <a:avLst/>
          </a:prstGeom>
        </p:spPr>
        <p:txBody>
          <a:bodyPr/>
          <a:lstStyle>
            <a:lvl1pPr defTabSz="685165">
              <a:spcBef>
                <a:spcPts val="3200"/>
              </a:spcBef>
              <a:defRPr sz="7221"/>
            </a:lvl1pPr>
          </a:lstStyle>
          <a:p>
            <a:pPr/>
            <a:r>
              <a:t>Top EV Stocks in India – Leading EV CHARGING POINTS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89"/>
                                        </p:tgtEl>
                                        <p:attrNameLst>
                                          <p:attrName>style.visibility</p:attrName>
                                        </p:attrNameLst>
                                      </p:cBhvr>
                                      <p:to>
                                        <p:strVal val="visible"/>
                                      </p:to>
                                    </p:set>
                                    <p:animEffect filter="fade" transition="in">
                                      <p:cBhvr>
                                        <p:cTn id="7" dur="175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92" name="3D Column Chart"/>
          <p:cNvGraphicFramePr/>
          <p:nvPr/>
        </p:nvGraphicFramePr>
        <p:xfrm>
          <a:off x="365300" y="2391343"/>
          <a:ext cx="23077280" cy="10869452"/>
        </p:xfrm>
        <a:graphic xmlns:a="http://schemas.openxmlformats.org/drawingml/2006/main">
          <a:graphicData uri="http://schemas.openxmlformats.org/drawingml/2006/chart">
            <c:chart xmlns:c="http://schemas.openxmlformats.org/drawingml/2006/chart" r:id="rId2"/>
          </a:graphicData>
        </a:graphic>
      </p:graphicFrame>
      <p:sp>
        <p:nvSpPr>
          <p:cNvPr id="293" name="COMPARISON AMONG Leading EV CHARGING POINTS shares"/>
          <p:cNvSpPr txBox="1"/>
          <p:nvPr>
            <p:ph type="title"/>
          </p:nvPr>
        </p:nvSpPr>
        <p:spPr>
          <a:xfrm>
            <a:off x="762000" y="1766239"/>
            <a:ext cx="22860000" cy="1016001"/>
          </a:xfrm>
          <a:prstGeom prst="rect">
            <a:avLst/>
          </a:prstGeom>
        </p:spPr>
        <p:txBody>
          <a:bodyPr/>
          <a:lstStyle>
            <a:lvl1pPr defTabSz="685165">
              <a:spcBef>
                <a:spcPts val="3200"/>
              </a:spcBef>
              <a:defRPr sz="7221"/>
            </a:lvl1pPr>
          </a:lstStyle>
          <a:p>
            <a:pPr/>
            <a:r>
              <a:t>COMPARISON AMONG Leading EV CHARGING POINTS shares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92"/>
                                        </p:tgtEl>
                                        <p:attrNameLst>
                                          <p:attrName>style.visibility</p:attrName>
                                        </p:attrNameLst>
                                      </p:cBhvr>
                                      <p:to>
                                        <p:strVal val="visible"/>
                                      </p:to>
                                    </p:set>
                                    <p:animEffect filter="wipe(down)" transition="in">
                                      <p:cBhvr>
                                        <p:cTn id="7"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op EV Stocks in India – mining"/>
          <p:cNvSpPr txBox="1"/>
          <p:nvPr>
            <p:ph type="title" idx="4294967295"/>
          </p:nvPr>
        </p:nvSpPr>
        <p:spPr>
          <a:xfrm>
            <a:off x="1908476" y="2508250"/>
            <a:ext cx="22860001" cy="1016001"/>
          </a:xfrm>
          <a:prstGeom prst="rect">
            <a:avLst/>
          </a:prstGeom>
        </p:spPr>
        <p:txBody>
          <a:bodyPr/>
          <a:lstStyle>
            <a:lvl1pPr defTabSz="685165">
              <a:spcBef>
                <a:spcPts val="3200"/>
              </a:spcBef>
              <a:defRPr sz="7221"/>
            </a:lvl1pPr>
          </a:lstStyle>
          <a:p>
            <a:pPr/>
            <a:r>
              <a:t>Top EV Stocks in India – mining</a:t>
            </a:r>
          </a:p>
        </p:txBody>
      </p:sp>
      <p:graphicFrame>
        <p:nvGraphicFramePr>
          <p:cNvPr id="296" name="Table"/>
          <p:cNvGraphicFramePr/>
          <p:nvPr/>
        </p:nvGraphicFramePr>
        <p:xfrm>
          <a:off x="1752066" y="4134447"/>
          <a:ext cx="20879868" cy="4939620"/>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3479978"/>
                <a:gridCol w="3479978"/>
                <a:gridCol w="3479978"/>
                <a:gridCol w="3479978"/>
                <a:gridCol w="3479978"/>
                <a:gridCol w="3479978"/>
              </a:tblGrid>
              <a:tr h="1646539">
                <a:tc>
                  <a:txBody>
                    <a:bodyPr/>
                    <a:lstStyle/>
                    <a:p>
                      <a:pPr algn="ctr">
                        <a:lnSpc>
                          <a:spcPct val="100000"/>
                        </a:lnSpc>
                        <a:defRPr b="0" sz="1800">
                          <a:solidFill>
                            <a:srgbClr val="000000"/>
                          </a:solidFill>
                        </a:defRPr>
                      </a:pPr>
                      <a:r>
                        <a:rPr sz="2900">
                          <a:solidFill>
                            <a:srgbClr val="FFFFFF"/>
                          </a:solidFill>
                          <a:sym typeface="Avenir Next Demi Bold"/>
                        </a:rPr>
                        <a:t>COMPANY</a:t>
                      </a:r>
                    </a:p>
                  </a:txBody>
                  <a:tcPr marL="50800" marR="50800" marT="50800" marB="50800" anchor="ctr" anchorCtr="0" horzOverflow="overflow">
                    <a:lnL w="12700">
                      <a:miter lim="400000"/>
                    </a:lnL>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MARKETCAP in CR</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SHARE PRICE  </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HIGH</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LOW</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PE RATIO</a:t>
                      </a:r>
                    </a:p>
                  </a:txBody>
                  <a:tcPr marL="50800" marR="50800" marT="50800" marB="50800" anchor="ctr" anchorCtr="0" horzOverflow="overflow">
                    <a:lnR w="12700">
                      <a:miter lim="400000"/>
                    </a:lnR>
                    <a:solidFill>
                      <a:schemeClr val="accent4"/>
                    </a:solidFill>
                  </a:tcPr>
                </a:tc>
              </a:tr>
              <a:tr h="1646539">
                <a:tc>
                  <a:txBody>
                    <a:bodyPr/>
                    <a:lstStyle/>
                    <a:p>
                      <a:pPr algn="ctr">
                        <a:lnSpc>
                          <a:spcPct val="100000"/>
                        </a:lnSpc>
                        <a:defRPr sz="1800">
                          <a:solidFill>
                            <a:srgbClr val="000000"/>
                          </a:solidFill>
                        </a:defRPr>
                      </a:pPr>
                      <a:r>
                        <a:rPr sz="2900">
                          <a:solidFill>
                            <a:srgbClr val="FFFFFF"/>
                          </a:solidFill>
                          <a:sym typeface="Avenir Next Medium"/>
                        </a:rPr>
                        <a:t>COAL INDIA </a:t>
                      </a:r>
                    </a:p>
                  </a:txBody>
                  <a:tcPr marL="50800" marR="50800" marT="50800" marB="50800" anchor="ctr" anchorCtr="0" horzOverflow="overflow">
                    <a:lnL w="12700">
                      <a:miter lim="400000"/>
                    </a:lnL>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102363</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166</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170</a:t>
                      </a:r>
                    </a:p>
                  </a:txBody>
                  <a:tcPr marL="50800" marR="50800" marT="50800" marB="50800" anchor="ctr" anchorCtr="0" horzOverflow="overflow"/>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110</a:t>
                      </a:r>
                    </a:p>
                  </a:txBody>
                  <a:tcPr marL="50800" marR="50800" marT="50800" marB="50800" anchor="ctr" anchorCtr="0" horzOverflow="overflow"/>
                </a:tc>
                <a:tc>
                  <a:txBody>
                    <a:bodyPr/>
                    <a:lstStyle/>
                    <a:p>
                      <a:pPr algn="ctr">
                        <a:lnSpc>
                          <a:spcPct val="100000"/>
                        </a:lnSpc>
                        <a:defRPr sz="1800">
                          <a:solidFill>
                            <a:srgbClr val="000000"/>
                          </a:solidFill>
                        </a:defRPr>
                      </a:pPr>
                      <a:r>
                        <a:rPr sz="2900">
                          <a:solidFill>
                            <a:srgbClr val="FFFFFF"/>
                          </a:solidFill>
                          <a:sym typeface="Avenir Next Medium"/>
                        </a:rPr>
                        <a:t>7.42</a:t>
                      </a:r>
                    </a:p>
                  </a:txBody>
                  <a:tcPr marL="50800" marR="50800" marT="50800" marB="50800" anchor="ctr" anchorCtr="0" horzOverflow="overflow">
                    <a:lnR w="12700">
                      <a:miter lim="400000"/>
                    </a:lnR>
                  </a:tcPr>
                </a:tc>
              </a:tr>
              <a:tr h="1646539">
                <a:tc>
                  <a:txBody>
                    <a:bodyPr/>
                    <a:lstStyle/>
                    <a:p>
                      <a:pPr algn="ctr">
                        <a:lnSpc>
                          <a:spcPct val="100000"/>
                        </a:lnSpc>
                        <a:defRPr sz="1800">
                          <a:solidFill>
                            <a:srgbClr val="000000"/>
                          </a:solidFill>
                        </a:defRPr>
                      </a:pPr>
                      <a:r>
                        <a:rPr sz="2900">
                          <a:solidFill>
                            <a:srgbClr val="FFFFFF"/>
                          </a:solidFill>
                          <a:sym typeface="Avenir Next Medium"/>
                        </a:rPr>
                        <a:t>MOIL</a:t>
                      </a:r>
                    </a:p>
                  </a:txBody>
                  <a:tcPr marL="50800" marR="50800" marT="50800" marB="50800" anchor="ctr" anchorCtr="0" horzOverflow="overflow">
                    <a:lnL w="12700">
                      <a:miter lim="400000"/>
                    </a:lnL>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3816</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161</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208</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119</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900">
                          <a:solidFill>
                            <a:srgbClr val="FFFFFF"/>
                          </a:solidFill>
                          <a:sym typeface="Avenir Next Medium"/>
                        </a:rPr>
                        <a:t>16.1</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96"/>
                                        </p:tgtEl>
                                        <p:attrNameLst>
                                          <p:attrName>style.visibility</p:attrName>
                                        </p:attrNameLst>
                                      </p:cBhvr>
                                      <p:to>
                                        <p:strVal val="visible"/>
                                      </p:to>
                                    </p:set>
                                    <p:anim calcmode="lin" valueType="num">
                                      <p:cBhvr>
                                        <p:cTn id="7" dur="1000" fill="hold"/>
                                        <p:tgtEl>
                                          <p:spTgt spid="296"/>
                                        </p:tgtEl>
                                        <p:attrNameLst>
                                          <p:attrName>ppt_x</p:attrName>
                                        </p:attrNameLst>
                                      </p:cBhvr>
                                      <p:tavLst>
                                        <p:tav tm="0">
                                          <p:val>
                                            <p:strVal val="0-#ppt_w/2"/>
                                          </p:val>
                                        </p:tav>
                                        <p:tav tm="100000">
                                          <p:val>
                                            <p:strVal val="#ppt_x"/>
                                          </p:val>
                                        </p:tav>
                                      </p:tavLst>
                                    </p:anim>
                                    <p:anim calcmode="lin" valueType="num">
                                      <p:cBhvr>
                                        <p:cTn id="8" dur="1000" fill="hold"/>
                                        <p:tgtEl>
                                          <p:spTgt spid="2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98" name="3D Bar Chart"/>
          <p:cNvGraphicFramePr/>
          <p:nvPr/>
        </p:nvGraphicFramePr>
        <p:xfrm>
          <a:off x="2721020" y="2241550"/>
          <a:ext cx="19336907" cy="8526310"/>
        </p:xfrm>
        <a:graphic xmlns:a="http://schemas.openxmlformats.org/drawingml/2006/main">
          <a:graphicData uri="http://schemas.openxmlformats.org/drawingml/2006/chart">
            <c:chart xmlns:c="http://schemas.openxmlformats.org/drawingml/2006/chart" r:id="rId2"/>
          </a:graphicData>
        </a:graphic>
      </p:graphicFrame>
      <p:sp>
        <p:nvSpPr>
          <p:cNvPr id="299" name="Comparison between  mining shares"/>
          <p:cNvSpPr txBox="1"/>
          <p:nvPr>
            <p:ph type="title"/>
          </p:nvPr>
        </p:nvSpPr>
        <p:spPr>
          <a:xfrm>
            <a:off x="1908476" y="2508250"/>
            <a:ext cx="22860001" cy="1016001"/>
          </a:xfrm>
          <a:prstGeom prst="rect">
            <a:avLst/>
          </a:prstGeom>
        </p:spPr>
        <p:txBody>
          <a:bodyPr/>
          <a:lstStyle>
            <a:lvl1pPr defTabSz="685165">
              <a:spcBef>
                <a:spcPts val="3200"/>
              </a:spcBef>
              <a:defRPr sz="7221"/>
            </a:lvl1pPr>
          </a:lstStyle>
          <a:p>
            <a:pPr/>
            <a:r>
              <a:t>Comparison between  mining shares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98"/>
                                        </p:tgtEl>
                                        <p:attrNameLst>
                                          <p:attrName>style.visibility</p:attrName>
                                        </p:attrNameLst>
                                      </p:cBhvr>
                                      <p:to>
                                        <p:strVal val="visible"/>
                                      </p:to>
                                    </p:set>
                                    <p:animEffect filter="wipe(down)" transition="in">
                                      <p:cBhvr>
                                        <p:cTn id="7"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1" name="Table"/>
          <p:cNvGraphicFramePr/>
          <p:nvPr/>
        </p:nvGraphicFramePr>
        <p:xfrm>
          <a:off x="762000" y="4267200"/>
          <a:ext cx="22472337" cy="7300703"/>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3984213"/>
                <a:gridCol w="3984213"/>
                <a:gridCol w="3984213"/>
                <a:gridCol w="3984213"/>
                <a:gridCol w="3267741"/>
                <a:gridCol w="3267741"/>
              </a:tblGrid>
              <a:tr h="1460140">
                <a:tc>
                  <a:txBody>
                    <a:bodyPr/>
                    <a:lstStyle/>
                    <a:p>
                      <a:pPr algn="ctr">
                        <a:lnSpc>
                          <a:spcPct val="100000"/>
                        </a:lnSpc>
                        <a:defRPr b="0" sz="1800">
                          <a:solidFill>
                            <a:srgbClr val="000000"/>
                          </a:solidFill>
                        </a:defRPr>
                      </a:pPr>
                      <a:r>
                        <a:rPr sz="2900">
                          <a:solidFill>
                            <a:srgbClr val="FFFFFF"/>
                          </a:solidFill>
                          <a:sym typeface="Avenir Next Demi Bold"/>
                        </a:rPr>
                        <a:t>COMPANY</a:t>
                      </a:r>
                    </a:p>
                  </a:txBody>
                  <a:tcPr marL="50800" marR="50800" marT="50800" marB="50800" anchor="ctr" anchorCtr="0" horzOverflow="overflow">
                    <a:lnL w="12700">
                      <a:miter lim="400000"/>
                    </a:lnL>
                    <a:solidFill>
                      <a:schemeClr val="accent2">
                        <a:hueOff val="159405"/>
                        <a:satOff val="19882"/>
                        <a:lumOff val="-20980"/>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MARKETCAP in CR</a:t>
                      </a:r>
                    </a:p>
                  </a:txBody>
                  <a:tcPr marL="50800" marR="50800" marT="50800" marB="50800" anchor="ctr" anchorCtr="0" horzOverflow="overflow">
                    <a:solidFill>
                      <a:schemeClr val="accent2">
                        <a:hueOff val="159405"/>
                        <a:satOff val="19882"/>
                        <a:lumOff val="-20980"/>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SHARE PRICE  </a:t>
                      </a:r>
                    </a:p>
                  </a:txBody>
                  <a:tcPr marL="50800" marR="50800" marT="50800" marB="50800" anchor="ctr" anchorCtr="0" horzOverflow="overflow">
                    <a:solidFill>
                      <a:schemeClr val="accent2">
                        <a:hueOff val="159405"/>
                        <a:satOff val="19882"/>
                        <a:lumOff val="-20980"/>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HIGH</a:t>
                      </a:r>
                    </a:p>
                  </a:txBody>
                  <a:tcPr marL="50800" marR="50800" marT="50800" marB="50800" anchor="ctr" anchorCtr="0" horzOverflow="overflow">
                    <a:solidFill>
                      <a:schemeClr val="accent2">
                        <a:hueOff val="159405"/>
                        <a:satOff val="19882"/>
                        <a:lumOff val="-20980"/>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LOW</a:t>
                      </a:r>
                    </a:p>
                  </a:txBody>
                  <a:tcPr marL="50800" marR="50800" marT="50800" marB="50800" anchor="ctr" anchorCtr="0" horzOverflow="overflow">
                    <a:solidFill>
                      <a:schemeClr val="accent2">
                        <a:hueOff val="159405"/>
                        <a:satOff val="19882"/>
                        <a:lumOff val="-20980"/>
                      </a:schemeClr>
                    </a:solidFill>
                  </a:tcPr>
                </a:tc>
                <a:tc>
                  <a:txBody>
                    <a:bodyPr/>
                    <a:lstStyle/>
                    <a:p>
                      <a:pPr algn="ctr">
                        <a:lnSpc>
                          <a:spcPct val="100000"/>
                        </a:lnSpc>
                        <a:defRPr b="0" sz="1800">
                          <a:solidFill>
                            <a:srgbClr val="000000"/>
                          </a:solidFill>
                        </a:defRPr>
                      </a:pPr>
                      <a:r>
                        <a:rPr sz="2900">
                          <a:solidFill>
                            <a:srgbClr val="FFFFFF"/>
                          </a:solidFill>
                          <a:sym typeface="Avenir Next Demi Bold"/>
                        </a:rPr>
                        <a:t>PE RATIO</a:t>
                      </a:r>
                    </a:p>
                  </a:txBody>
                  <a:tcPr marL="50800" marR="50800" marT="50800" marB="50800" anchor="ctr" anchorCtr="0" horzOverflow="overflow">
                    <a:lnR w="12700">
                      <a:miter lim="400000"/>
                    </a:lnR>
                    <a:solidFill>
                      <a:schemeClr val="accent2">
                        <a:hueOff val="159405"/>
                        <a:satOff val="19882"/>
                        <a:lumOff val="-20980"/>
                      </a:schemeClr>
                    </a:solidFill>
                  </a:tcPr>
                </a:tc>
              </a:tr>
              <a:tr h="1460140">
                <a:tc>
                  <a:txBody>
                    <a:bodyPr/>
                    <a:lstStyle/>
                    <a:p>
                      <a:pPr algn="ctr" defTabSz="457200">
                        <a:lnSpc>
                          <a:spcPct val="100000"/>
                        </a:lnSpc>
                        <a:defRPr sz="1800">
                          <a:solidFill>
                            <a:srgbClr val="000000"/>
                          </a:solidFill>
                        </a:defRPr>
                      </a:pPr>
                      <a:r>
                        <a:rPr b="1" sz="2900">
                          <a:solidFill>
                            <a:schemeClr val="accent2">
                              <a:hueOff val="159405"/>
                              <a:satOff val="19882"/>
                              <a:lumOff val="-20980"/>
                            </a:schemeClr>
                          </a:solidFill>
                          <a:latin typeface="Helvetica"/>
                          <a:ea typeface="Helvetica"/>
                          <a:cs typeface="Helvetica"/>
                          <a:sym typeface="Helvetica"/>
                        </a:rPr>
                        <a:t>AMARAJA </a:t>
                      </a:r>
                    </a:p>
                  </a:txBody>
                  <a:tcPr marL="50800" marR="50800" marT="50800" marB="50800" anchor="ctr" anchorCtr="0" horzOverflow="overflow">
                    <a:lnL w="12700">
                      <a:miter lim="400000"/>
                    </a:lnL>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12568</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736</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1026</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000000"/>
                          </a:solidFill>
                          <a:hlinkClick r:id="rId2" invalidUrl="" action="" tgtFrame="" tooltip="" history="1" highlightClick="0" endSnd="0"/>
                        </a:rPr>
                        <a:t>₹</a:t>
                      </a:r>
                      <a:r>
                        <a:t> 665</a:t>
                      </a:r>
                    </a:p>
                  </a:txBody>
                  <a:tcPr marL="50800" marR="50800" marT="50800" marB="50800" anchor="ctr" anchorCtr="0" horzOverflow="overflow"/>
                </a:tc>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17.8</a:t>
                      </a:r>
                    </a:p>
                  </a:txBody>
                  <a:tcPr marL="50800" marR="50800" marT="50800" marB="50800" anchor="ctr" anchorCtr="0" horzOverflow="overflow">
                    <a:lnR w="12700">
                      <a:miter lim="400000"/>
                    </a:lnR>
                  </a:tcPr>
                </a:tc>
              </a:tr>
              <a:tr h="1460140">
                <a:tc>
                  <a:txBody>
                    <a:bodyPr/>
                    <a:lstStyle/>
                    <a:p>
                      <a:pPr algn="ctr" defTabSz="457200">
                        <a:lnSpc>
                          <a:spcPct val="100000"/>
                        </a:lnSpc>
                        <a:defRPr sz="1800">
                          <a:solidFill>
                            <a:srgbClr val="000000"/>
                          </a:solidFill>
                        </a:defRPr>
                      </a:pPr>
                      <a:r>
                        <a:rPr b="1" sz="2900">
                          <a:solidFill>
                            <a:schemeClr val="accent2">
                              <a:hueOff val="159405"/>
                              <a:satOff val="19882"/>
                              <a:lumOff val="-20980"/>
                            </a:schemeClr>
                          </a:solidFill>
                          <a:latin typeface="Helvetica"/>
                          <a:ea typeface="Helvetica"/>
                          <a:cs typeface="Helvetica"/>
                          <a:sym typeface="Helvetica"/>
                        </a:rPr>
                        <a:t>HBL POWER SYSTEMS</a:t>
                      </a:r>
                    </a:p>
                  </a:txBody>
                  <a:tcPr marL="50800" marR="50800" marT="50800" marB="50800" anchor="ctr" anchorCtr="0" horzOverflow="overflow">
                    <a:lnL w="12700">
                      <a:miter lim="400000"/>
                    </a:lnL>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1331</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48</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58</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15.2</a:t>
                      </a:r>
                    </a:p>
                  </a:txBody>
                  <a:tcPr marL="50800" marR="50800" marT="50800" marB="50800" anchor="ctr" anchorCtr="0" horzOverflow="overflow"/>
                </a:tc>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34.8</a:t>
                      </a:r>
                    </a:p>
                  </a:txBody>
                  <a:tcPr marL="50800" marR="50800" marT="50800" marB="50800" anchor="ctr" anchorCtr="0" horzOverflow="overflow">
                    <a:lnR w="12700">
                      <a:miter lim="400000"/>
                    </a:lnR>
                  </a:tcPr>
                </a:tc>
              </a:tr>
              <a:tr h="1460140">
                <a:tc>
                  <a:txBody>
                    <a:bodyPr/>
                    <a:lstStyle/>
                    <a:p>
                      <a:pPr algn="ctr" defTabSz="457200">
                        <a:lnSpc>
                          <a:spcPct val="100000"/>
                        </a:lnSpc>
                        <a:defRPr sz="1800">
                          <a:solidFill>
                            <a:srgbClr val="000000"/>
                          </a:solidFill>
                        </a:defRPr>
                      </a:pPr>
                      <a:r>
                        <a:rPr b="1" sz="2900">
                          <a:solidFill>
                            <a:schemeClr val="accent2">
                              <a:hueOff val="159405"/>
                              <a:satOff val="19882"/>
                              <a:lumOff val="-20980"/>
                            </a:schemeClr>
                          </a:solidFill>
                          <a:latin typeface="Helvetica"/>
                          <a:ea typeface="Helvetica"/>
                          <a:cs typeface="Helvetica"/>
                          <a:sym typeface="Helvetica"/>
                        </a:rPr>
                        <a:t>EXIDE</a:t>
                      </a:r>
                    </a:p>
                  </a:txBody>
                  <a:tcPr marL="50800" marR="50800" marT="50800" marB="50800" anchor="ctr" anchorCtr="0" horzOverflow="overflow">
                    <a:lnL w="12700">
                      <a:miter lim="400000"/>
                    </a:lnL>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15232</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179</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221</a:t>
                      </a:r>
                    </a:p>
                  </a:txBody>
                  <a:tcPr marL="50800" marR="50800" marT="50800" marB="50800" anchor="ctr" anchorCtr="0" horzOverflow="overflow"/>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155</a:t>
                      </a:r>
                    </a:p>
                  </a:txBody>
                  <a:tcPr marL="50800" marR="50800" marT="50800" marB="50800" anchor="ctr" anchorCtr="0" horzOverflow="overflow"/>
                </a:tc>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17.8</a:t>
                      </a:r>
                    </a:p>
                  </a:txBody>
                  <a:tcPr marL="50800" marR="50800" marT="50800" marB="50800" anchor="ctr" anchorCtr="0" horzOverflow="overflow">
                    <a:lnR w="12700">
                      <a:miter lim="400000"/>
                    </a:lnR>
                  </a:tcPr>
                </a:tc>
              </a:tr>
              <a:tr h="1460140">
                <a:tc>
                  <a:txBody>
                    <a:bodyPr/>
                    <a:lstStyle/>
                    <a:p>
                      <a:pPr algn="ctr" defTabSz="457200">
                        <a:lnSpc>
                          <a:spcPct val="100000"/>
                        </a:lnSpc>
                        <a:defRPr sz="1800">
                          <a:solidFill>
                            <a:srgbClr val="000000"/>
                          </a:solidFill>
                        </a:defRPr>
                      </a:pPr>
                      <a:r>
                        <a:rPr b="1" sz="2900">
                          <a:solidFill>
                            <a:schemeClr val="accent2">
                              <a:hueOff val="159405"/>
                              <a:satOff val="19882"/>
                              <a:lumOff val="-20980"/>
                            </a:schemeClr>
                          </a:solidFill>
                          <a:latin typeface="Helvetica"/>
                          <a:ea typeface="Helvetica"/>
                          <a:cs typeface="Helvetica"/>
                          <a:sym typeface="Helvetica"/>
                        </a:rPr>
                        <a:t>MOTHERSON SUMI SYSTEM</a:t>
                      </a:r>
                    </a:p>
                  </a:txBody>
                  <a:tcPr marL="50800" marR="50800" marT="50800" marB="50800" anchor="ctr" anchorCtr="0" horzOverflow="overflow">
                    <a:lnL w="12700">
                      <a:miter lim="400000"/>
                    </a:lnL>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70959</a:t>
                      </a:r>
                    </a:p>
                  </a:txBody>
                  <a:tcPr marL="50800" marR="50800" marT="50800" marB="50800" anchor="ctr" anchorCtr="0" horzOverflow="overflow">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225</a:t>
                      </a:r>
                    </a:p>
                  </a:txBody>
                  <a:tcPr marL="50800" marR="50800" marT="50800" marB="50800" anchor="ctr" anchorCtr="0" horzOverflow="overflow">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273</a:t>
                      </a:r>
                    </a:p>
                  </a:txBody>
                  <a:tcPr marL="50800" marR="50800" marT="50800" marB="50800" anchor="ctr" anchorCtr="0" horzOverflow="overflow">
                    <a:lnB w="12700">
                      <a:miter lim="400000"/>
                    </a:lnB>
                  </a:tcPr>
                </a:tc>
                <a:tc>
                  <a:txBody>
                    <a:bodyPr/>
                    <a:lstStyle/>
                    <a:p>
                      <a:pPr algn="ctr">
                        <a:lnSpc>
                          <a:spcPct val="100000"/>
                        </a:lnSpc>
                        <a:spcBef>
                          <a:spcPts val="3400"/>
                        </a:spcBef>
                        <a:defRPr b="1" sz="3000">
                          <a:solidFill>
                            <a:srgbClr val="222222"/>
                          </a:solidFill>
                          <a:latin typeface="Helvetica"/>
                          <a:ea typeface="Helvetica"/>
                          <a:cs typeface="Helvetica"/>
                          <a:sym typeface="Helvetica"/>
                        </a:defRPr>
                      </a:pPr>
                      <a:r>
                        <a:rPr>
                          <a:solidFill>
                            <a:srgbClr val="FFFFFF"/>
                          </a:solidFill>
                          <a:hlinkClick r:id="rId2" invalidUrl="" action="" tgtFrame="" tooltip="" history="1" highlightClick="0" endSnd="0"/>
                        </a:rPr>
                        <a:t>₹</a:t>
                      </a:r>
                      <a:r>
                        <a:rPr>
                          <a:solidFill>
                            <a:srgbClr val="000000"/>
                          </a:solidFill>
                          <a:hlinkClick r:id="rId2" invalidUrl="" action="" tgtFrame="" tooltip="" history="1" highlightClick="0" endSnd="0"/>
                        </a:rPr>
                        <a:t>₹</a:t>
                      </a:r>
                      <a:r>
                        <a:t> 104</a:t>
                      </a:r>
                    </a:p>
                  </a:txBody>
                  <a:tcPr marL="50800" marR="50800" marT="50800" marB="50800" anchor="ctr" anchorCtr="0" horzOverflow="overflow">
                    <a:lnB w="12700">
                      <a:miter lim="400000"/>
                    </a:lnB>
                  </a:tcPr>
                </a:tc>
                <a:tc>
                  <a:txBody>
                    <a:bodyPr/>
                    <a:lstStyle/>
                    <a:p>
                      <a:pPr algn="ctr">
                        <a:lnSpc>
                          <a:spcPct val="100000"/>
                        </a:lnSpc>
                        <a:spcBef>
                          <a:spcPts val="3400"/>
                        </a:spcBef>
                        <a:defRPr sz="1800">
                          <a:solidFill>
                            <a:srgbClr val="000000"/>
                          </a:solidFill>
                        </a:defRPr>
                      </a:pPr>
                      <a:r>
                        <a:rPr b="1" sz="3000">
                          <a:solidFill>
                            <a:srgbClr val="222222"/>
                          </a:solidFill>
                          <a:latin typeface="Helvetica"/>
                          <a:ea typeface="Helvetica"/>
                          <a:cs typeface="Helvetica"/>
                          <a:sym typeface="Helvetica"/>
                        </a:rPr>
                        <a:t>32.7</a:t>
                      </a:r>
                    </a:p>
                  </a:txBody>
                  <a:tcPr marL="50800" marR="50800" marT="50800" marB="50800" anchor="ctr" anchorCtr="0" horzOverflow="overflow">
                    <a:lnR w="12700">
                      <a:miter lim="400000"/>
                    </a:lnR>
                    <a:lnB w="12700">
                      <a:miter lim="400000"/>
                    </a:lnB>
                  </a:tcPr>
                </a:tc>
              </a:tr>
            </a:tbl>
          </a:graphicData>
        </a:graphic>
      </p:graphicFrame>
      <p:sp>
        <p:nvSpPr>
          <p:cNvPr id="302" name="Top EV Stocks in India – Leading battery manufacturers"/>
          <p:cNvSpPr txBox="1"/>
          <p:nvPr>
            <p:ph type="title"/>
          </p:nvPr>
        </p:nvSpPr>
        <p:spPr>
          <a:xfrm>
            <a:off x="762000" y="2636183"/>
            <a:ext cx="22860000" cy="1016001"/>
          </a:xfrm>
          <a:prstGeom prst="rect">
            <a:avLst/>
          </a:prstGeom>
        </p:spPr>
        <p:txBody>
          <a:bodyPr/>
          <a:lstStyle>
            <a:lvl1pPr defTabSz="685165">
              <a:spcBef>
                <a:spcPts val="3200"/>
              </a:spcBef>
              <a:defRPr sz="7221"/>
            </a:lvl1pPr>
          </a:lstStyle>
          <a:p>
            <a:pPr/>
            <a:r>
              <a:t>Top EV Stocks in India – Leading battery manufacturers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01"/>
                                        </p:tgtEl>
                                        <p:attrNameLst>
                                          <p:attrName>style.visibility</p:attrName>
                                        </p:attrNameLst>
                                      </p:cBhvr>
                                      <p:to>
                                        <p:strVal val="visible"/>
                                      </p:to>
                                    </p:set>
                                    <p:animEffect filter="fade" transition="in">
                                      <p:cBhvr>
                                        <p:cTn id="7"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4" name="Top EV Stocks in India – AUTO PARTS AND EV software"/>
          <p:cNvSpPr txBox="1"/>
          <p:nvPr>
            <p:ph type="title" idx="4294967295"/>
          </p:nvPr>
        </p:nvSpPr>
        <p:spPr>
          <a:xfrm>
            <a:off x="1734289" y="3122328"/>
            <a:ext cx="22860001" cy="1016001"/>
          </a:xfrm>
          <a:prstGeom prst="rect">
            <a:avLst/>
          </a:prstGeom>
        </p:spPr>
        <p:txBody>
          <a:bodyPr/>
          <a:lstStyle>
            <a:lvl1pPr defTabSz="685165">
              <a:spcBef>
                <a:spcPts val="3200"/>
              </a:spcBef>
              <a:defRPr sz="7221"/>
            </a:lvl1pPr>
          </a:lstStyle>
          <a:p>
            <a:pPr/>
            <a:r>
              <a:t>Top EV Stocks in India – AUTO PARTS AND EV software</a:t>
            </a:r>
          </a:p>
        </p:txBody>
      </p:sp>
      <p:graphicFrame>
        <p:nvGraphicFramePr>
          <p:cNvPr id="305" name="Table"/>
          <p:cNvGraphicFramePr/>
          <p:nvPr/>
        </p:nvGraphicFramePr>
        <p:xfrm>
          <a:off x="1752066" y="5720814"/>
          <a:ext cx="20879868" cy="3729546"/>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3479978"/>
                <a:gridCol w="3479978"/>
                <a:gridCol w="3479978"/>
                <a:gridCol w="3479978"/>
                <a:gridCol w="3479978"/>
                <a:gridCol w="3479978"/>
              </a:tblGrid>
              <a:tr h="1864772">
                <a:tc>
                  <a:txBody>
                    <a:bodyPr/>
                    <a:lstStyle/>
                    <a:p>
                      <a:pPr algn="ctr">
                        <a:lnSpc>
                          <a:spcPct val="100000"/>
                        </a:lnSpc>
                        <a:defRPr b="0" sz="1800">
                          <a:solidFill>
                            <a:srgbClr val="000000"/>
                          </a:solidFill>
                        </a:defRPr>
                      </a:pPr>
                      <a:r>
                        <a:rPr sz="2900">
                          <a:solidFill>
                            <a:srgbClr val="FFFFFF"/>
                          </a:solidFill>
                          <a:sym typeface="Avenir Next Demi Bold"/>
                        </a:rPr>
                        <a:t>COMPANY</a:t>
                      </a:r>
                    </a:p>
                  </a:txBody>
                  <a:tcPr marL="50800" marR="50800" marT="50800" marB="50800" anchor="ctr" anchorCtr="0" horzOverflow="overflow">
                    <a:lnL w="12700">
                      <a:miter lim="400000"/>
                    </a:lnL>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MARKETCAP in CR</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SHARE PRICE  </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HIGH</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LOW</a:t>
                      </a:r>
                    </a:p>
                  </a:txBody>
                  <a:tcPr marL="50800" marR="50800" marT="50800" marB="50800" anchor="ctr" anchorCtr="0" horzOverflow="overflow">
                    <a:solidFill>
                      <a:schemeClr val="accent4"/>
                    </a:solidFill>
                  </a:tcPr>
                </a:tc>
                <a:tc>
                  <a:txBody>
                    <a:bodyPr/>
                    <a:lstStyle/>
                    <a:p>
                      <a:pPr algn="ctr">
                        <a:lnSpc>
                          <a:spcPct val="100000"/>
                        </a:lnSpc>
                        <a:defRPr b="0" sz="1800">
                          <a:solidFill>
                            <a:srgbClr val="000000"/>
                          </a:solidFill>
                        </a:defRPr>
                      </a:pPr>
                      <a:r>
                        <a:rPr sz="2900">
                          <a:solidFill>
                            <a:srgbClr val="FFFFFF"/>
                          </a:solidFill>
                          <a:sym typeface="Avenir Next Demi Bold"/>
                        </a:rPr>
                        <a:t>PE RATIO</a:t>
                      </a:r>
                    </a:p>
                  </a:txBody>
                  <a:tcPr marL="50800" marR="50800" marT="50800" marB="50800" anchor="ctr" anchorCtr="0" horzOverflow="overflow">
                    <a:lnR w="12700">
                      <a:miter lim="400000"/>
                    </a:lnR>
                    <a:solidFill>
                      <a:schemeClr val="accent4"/>
                    </a:solidFill>
                  </a:tcPr>
                </a:tc>
              </a:tr>
              <a:tr h="1864772">
                <a:tc>
                  <a:txBody>
                    <a:bodyPr/>
                    <a:lstStyle/>
                    <a:p>
                      <a:pPr algn="ctr">
                        <a:lnSpc>
                          <a:spcPct val="100000"/>
                        </a:lnSpc>
                        <a:defRPr sz="1800">
                          <a:solidFill>
                            <a:srgbClr val="000000"/>
                          </a:solidFill>
                        </a:defRPr>
                      </a:pPr>
                      <a:r>
                        <a:rPr sz="2900">
                          <a:solidFill>
                            <a:srgbClr val="FFFFFF"/>
                          </a:solidFill>
                          <a:sym typeface="Avenir Next Medium"/>
                        </a:rPr>
                        <a:t>TATA ELXSI</a:t>
                      </a:r>
                    </a:p>
                  </a:txBody>
                  <a:tcPr marL="50800" marR="50800" marT="50800" marB="50800" anchor="ctr" anchorCtr="0" horzOverflow="overflow">
                    <a:lnL w="12700">
                      <a:miter lim="400000"/>
                    </a:lnL>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36537</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5867</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5973</a:t>
                      </a:r>
                    </a:p>
                  </a:txBody>
                  <a:tcPr marL="50800" marR="50800" marT="50800" marB="50800" anchor="ctr" anchorCtr="0" horzOverflow="overflow">
                    <a:lnB w="12700">
                      <a:miter lim="400000"/>
                    </a:lnB>
                  </a:tcPr>
                </a:tc>
                <a:tc>
                  <a:txBody>
                    <a:bodyPr/>
                    <a:lstStyle/>
                    <a:p>
                      <a:pPr algn="ctr">
                        <a:lnSpc>
                          <a:spcPct val="100000"/>
                        </a:lnSpc>
                        <a:defRPr sz="2900">
                          <a:solidFill>
                            <a:srgbClr val="FFFFFF"/>
                          </a:solidFill>
                          <a:sym typeface="Avenir Next Medium"/>
                        </a:defRPr>
                      </a:pPr>
                      <a:r>
                        <a:rPr>
                          <a:hlinkClick r:id="rId2" invalidUrl="" action="" tgtFrame="" tooltip="" history="1" highlightClick="0" endSnd="0"/>
                        </a:rPr>
                        <a:t>₹</a:t>
                      </a:r>
                      <a:r>
                        <a:t> 1263</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900">
                          <a:solidFill>
                            <a:srgbClr val="FFFFFF"/>
                          </a:solidFill>
                          <a:sym typeface="Avenir Next Medium"/>
                        </a:rPr>
                        <a:t>88.6</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5"/>
                                        </p:tgtEl>
                                        <p:attrNameLst>
                                          <p:attrName>style.visibility</p:attrName>
                                        </p:attrNameLst>
                                      </p:cBhvr>
                                      <p:to>
                                        <p:strVal val="visible"/>
                                      </p:to>
                                    </p:set>
                                    <p:animEffect filter="dissolve" transition="in">
                                      <p:cBhvr>
                                        <p:cTn id="7" dur="8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1923"/>
        </a:solidFill>
      </p:bgPr>
    </p:bg>
    <p:spTree>
      <p:nvGrpSpPr>
        <p:cNvPr id="1" name=""/>
        <p:cNvGrpSpPr/>
        <p:nvPr/>
      </p:nvGrpSpPr>
      <p:grpSpPr>
        <a:xfrm>
          <a:off x="0" y="0"/>
          <a:ext cx="0" cy="0"/>
          <a:chOff x="0" y="0"/>
          <a:chExt cx="0" cy="0"/>
        </a:xfrm>
      </p:grpSpPr>
      <p:pic>
        <p:nvPicPr>
          <p:cNvPr id="179" name="Image" descr="Image"/>
          <p:cNvPicPr>
            <a:picLocks noChangeAspect="1"/>
          </p:cNvPicPr>
          <p:nvPr/>
        </p:nvPicPr>
        <p:blipFill>
          <a:blip r:embed="rId2">
            <a:extLst/>
          </a:blip>
          <a:stretch>
            <a:fillRect/>
          </a:stretch>
        </p:blipFill>
        <p:spPr>
          <a:xfrm>
            <a:off x="-838948" y="-82366"/>
            <a:ext cx="14965310" cy="9540385"/>
          </a:xfrm>
          <a:prstGeom prst="rect">
            <a:avLst/>
          </a:prstGeom>
          <a:ln w="12700">
            <a:miter lim="400000"/>
          </a:ln>
        </p:spPr>
      </p:pic>
      <p:sp>
        <p:nvSpPr>
          <p:cNvPr id="180" name="DESCRIPTION"/>
          <p:cNvSpPr txBox="1"/>
          <p:nvPr/>
        </p:nvSpPr>
        <p:spPr>
          <a:xfrm>
            <a:off x="12166598" y="1955699"/>
            <a:ext cx="12573001"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nSpc>
                <a:spcPct val="80000"/>
              </a:lnSpc>
              <a:spcBef>
                <a:spcPts val="3200"/>
              </a:spcBef>
              <a:defRPr cap="all" sz="7700">
                <a:solidFill>
                  <a:srgbClr val="57B289"/>
                </a:solidFill>
                <a:latin typeface="DIN Alternate Bold"/>
                <a:ea typeface="DIN Alternate Bold"/>
                <a:cs typeface="DIN Alternate Bold"/>
                <a:sym typeface="DIN Alternate Bold"/>
              </a:defRPr>
            </a:lvl1pPr>
          </a:lstStyle>
          <a:p>
            <a:pPr/>
            <a:r>
              <a:t>DESCRIPTION</a:t>
            </a:r>
          </a:p>
        </p:txBody>
      </p:sp>
      <p:sp>
        <p:nvSpPr>
          <p:cNvPr id="181" name="A Quiet EV Revolution Is Brewing In India’s Hinterland.…"/>
          <p:cNvSpPr txBox="1"/>
          <p:nvPr/>
        </p:nvSpPr>
        <p:spPr>
          <a:xfrm>
            <a:off x="12262351" y="5295799"/>
            <a:ext cx="11571755" cy="6680201"/>
          </a:xfrm>
          <a:prstGeom prst="rect">
            <a:avLst/>
          </a:prstGeom>
          <a:solidFill>
            <a:srgbClr val="161923"/>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300">
                <a:solidFill>
                  <a:srgbClr val="A6AAA9"/>
                </a:solidFill>
              </a:defRPr>
            </a:pPr>
            <a:r>
              <a:t>A Quiet EV Revolution Is Brewing In India’s Hinterland.</a:t>
            </a:r>
          </a:p>
          <a:p>
            <a:pPr>
              <a:defRPr sz="3300">
                <a:solidFill>
                  <a:srgbClr val="A6AAA9"/>
                </a:solidFill>
              </a:defRPr>
            </a:pPr>
            <a:r>
              <a:t>Electric vehicles are gaining widespread recognition in India. Alarming rates of emission and skyrocketing fuel prices are driving the adoption of electric vehicles among the masses and therefore EV stocks are the hottest trend.</a:t>
            </a:r>
          </a:p>
          <a:p>
            <a:pPr>
              <a:defRPr sz="3300">
                <a:solidFill>
                  <a:srgbClr val="A6AAA9"/>
                </a:solidFill>
              </a:defRPr>
            </a:pPr>
            <a:r>
              <a:t>It could be a company doing business in making lithium batteries, charging stations, related parts, and more. Parking your funds wisely in such companies could deliver a handsome return as the industry is quite young and growing rapidly.</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7" name="3D Column Chart"/>
          <p:cNvGraphicFramePr/>
          <p:nvPr/>
        </p:nvGraphicFramePr>
        <p:xfrm>
          <a:off x="2412529" y="2844798"/>
          <a:ext cx="27390158" cy="10674589"/>
        </p:xfrm>
        <a:graphic xmlns:a="http://schemas.openxmlformats.org/drawingml/2006/main">
          <a:graphicData uri="http://schemas.openxmlformats.org/drawingml/2006/chart">
            <c:chart xmlns:c="http://schemas.openxmlformats.org/drawingml/2006/chart" r:id="rId2"/>
          </a:graphicData>
        </a:graphic>
      </p:graphicFrame>
      <p:sp>
        <p:nvSpPr>
          <p:cNvPr id="308" name="Stocks of AUTO PARTS AND EV software"/>
          <p:cNvSpPr txBox="1"/>
          <p:nvPr/>
        </p:nvSpPr>
        <p:spPr>
          <a:xfrm>
            <a:off x="1905915" y="1190348"/>
            <a:ext cx="14852339" cy="1201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Bold"/>
              </a:defRPr>
            </a:lvl1pPr>
          </a:lstStyle>
          <a:p>
            <a:pPr/>
            <a:r>
              <a:t>Stocks of AUTO PARTS AND EV software </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07"/>
                                        </p:tgtEl>
                                        <p:attrNameLst>
                                          <p:attrName>style.visibility</p:attrName>
                                        </p:attrNameLst>
                                      </p:cBhvr>
                                      <p:to>
                                        <p:strVal val="visible"/>
                                      </p:to>
                                    </p:set>
                                    <p:animEffect filter="wipe(down)" transition="in">
                                      <p:cBhvr>
                                        <p:cTn id="7"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7"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USE CASES"/>
          <p:cNvSpPr txBox="1"/>
          <p:nvPr>
            <p:ph type="title"/>
          </p:nvPr>
        </p:nvSpPr>
        <p:spPr>
          <a:prstGeom prst="rect">
            <a:avLst/>
          </a:prstGeom>
        </p:spPr>
        <p:txBody>
          <a:bodyPr/>
          <a:lstStyle>
            <a:lvl1pPr defTabSz="685165">
              <a:spcBef>
                <a:spcPts val="3200"/>
              </a:spcBef>
              <a:defRPr sz="7221"/>
            </a:lvl1pPr>
          </a:lstStyle>
          <a:p>
            <a:pPr/>
            <a:r>
              <a:t>USE CASES</a:t>
            </a:r>
          </a:p>
        </p:txBody>
      </p:sp>
      <p:sp>
        <p:nvSpPr>
          <p:cNvPr id="311" name="Showing variation of volume of share has sold with respect to ‘Date’.…"/>
          <p:cNvSpPr txBox="1"/>
          <p:nvPr>
            <p:ph type="body" idx="1"/>
          </p:nvPr>
        </p:nvSpPr>
        <p:spPr>
          <a:xfrm>
            <a:off x="1043452" y="3886200"/>
            <a:ext cx="22860001" cy="8585200"/>
          </a:xfrm>
          <a:prstGeom prst="rect">
            <a:avLst/>
          </a:prstGeom>
        </p:spPr>
        <p:txBody>
          <a:bodyPr/>
          <a:lstStyle/>
          <a:p>
            <a:pPr/>
            <a:r>
              <a:t>Showing variation of volume of share has sold with respect to ‘Date’.</a:t>
            </a:r>
          </a:p>
          <a:p>
            <a:pPr/>
            <a:r>
              <a:t>Showing variation in opening and closing of shares with respect to ‘Date’.</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Challenges"/>
          <p:cNvSpPr txBox="1"/>
          <p:nvPr>
            <p:ph type="title" idx="4294967295"/>
          </p:nvPr>
        </p:nvSpPr>
        <p:spPr>
          <a:prstGeom prst="rect">
            <a:avLst/>
          </a:prstGeom>
        </p:spPr>
        <p:txBody>
          <a:bodyPr/>
          <a:lstStyle>
            <a:lvl1pPr defTabSz="685165">
              <a:spcBef>
                <a:spcPts val="0"/>
              </a:spcBef>
              <a:defRPr sz="7221"/>
            </a:lvl1pPr>
          </a:lstStyle>
          <a:p>
            <a:pPr/>
            <a:r>
              <a:t>Challenges</a:t>
            </a:r>
          </a:p>
        </p:txBody>
      </p:sp>
      <p:sp>
        <p:nvSpPr>
          <p:cNvPr id="314" name="COLLECTING REAL TIME DATA.…"/>
          <p:cNvSpPr txBox="1"/>
          <p:nvPr>
            <p:ph type="body" idx="4294967295"/>
          </p:nvPr>
        </p:nvSpPr>
        <p:spPr>
          <a:prstGeom prst="rect">
            <a:avLst/>
          </a:prstGeom>
        </p:spPr>
        <p:txBody>
          <a:bodyPr/>
          <a:lstStyle/>
          <a:p>
            <a:pPr/>
            <a:r>
              <a:t>COLLECTING REAL TIME DATA.</a:t>
            </a:r>
          </a:p>
          <a:p>
            <a:pPr/>
            <a:r>
              <a:t>STRUCTURING THE DATA.</a:t>
            </a:r>
          </a:p>
          <a:p>
            <a:pPr/>
            <a:r>
              <a:t>INTEGRATION KAFKA WITH SPARK STREAMING.</a:t>
            </a:r>
          </a:p>
          <a:p>
            <a:pPr/>
            <a:r>
              <a:t>GETTING DATA AT CONSUMER SIDE IN A SPECIFIC FORMAT.</a:t>
            </a: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FUTURE enhancements"/>
          <p:cNvSpPr txBox="1"/>
          <p:nvPr>
            <p:ph type="title" idx="4294967295"/>
          </p:nvPr>
        </p:nvSpPr>
        <p:spPr>
          <a:prstGeom prst="rect">
            <a:avLst/>
          </a:prstGeom>
        </p:spPr>
        <p:txBody>
          <a:bodyPr/>
          <a:lstStyle>
            <a:lvl1pPr defTabSz="685165">
              <a:spcBef>
                <a:spcPts val="0"/>
              </a:spcBef>
              <a:defRPr sz="7221"/>
            </a:lvl1pPr>
          </a:lstStyle>
          <a:p>
            <a:pPr/>
            <a:r>
              <a:t>FUTURE enhancements</a:t>
            </a:r>
          </a:p>
        </p:txBody>
      </p:sp>
      <p:sp>
        <p:nvSpPr>
          <p:cNvPr id="317" name="ADDING MULTIPLE BROKERS.…"/>
          <p:cNvSpPr txBox="1"/>
          <p:nvPr>
            <p:ph type="body" idx="4294967295"/>
          </p:nvPr>
        </p:nvSpPr>
        <p:spPr>
          <a:prstGeom prst="rect">
            <a:avLst/>
          </a:prstGeom>
        </p:spPr>
        <p:txBody>
          <a:bodyPr/>
          <a:lstStyle/>
          <a:p>
            <a:pPr/>
            <a:r>
              <a:t>ADDING MULTIPLE BROKERS.</a:t>
            </a:r>
          </a:p>
          <a:p>
            <a:pPr/>
            <a:r>
              <a:t>USING MACHINE LEARNING MODELS FOR PREDICTING FUTURE SHARE PRICES.</a:t>
            </a:r>
          </a:p>
          <a:p>
            <a:pPr/>
            <a:r>
              <a:t>STORING THE DATA FOR FUTURE ANALYSIS.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CODE WALK THROUGH"/>
          <p:cNvSpPr txBox="1"/>
          <p:nvPr>
            <p:ph type="title"/>
          </p:nvPr>
        </p:nvSpPr>
        <p:spPr>
          <a:prstGeom prst="rect">
            <a:avLst/>
          </a:prstGeom>
        </p:spPr>
        <p:txBody>
          <a:bodyPr/>
          <a:lstStyle>
            <a:lvl1pPr defTabSz="726440">
              <a:defRPr sz="26663"/>
            </a:lvl1pPr>
          </a:lstStyle>
          <a:p>
            <a:pPr/>
            <a:r>
              <a:t>CODE WALK THROUGH</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Image" descr="Image"/>
          <p:cNvPicPr>
            <a:picLocks noChangeAspect="1"/>
          </p:cNvPicPr>
          <p:nvPr>
            <p:ph type="pic" idx="21"/>
          </p:nvPr>
        </p:nvPicPr>
        <p:blipFill>
          <a:blip r:embed="rId2">
            <a:extLst/>
          </a:blip>
          <a:srcRect l="155" t="7551" r="155" b="7498"/>
          <a:stretch>
            <a:fillRect/>
          </a:stretch>
        </p:blipFill>
        <p:spPr>
          <a:xfrm>
            <a:off x="0" y="0"/>
            <a:ext cx="24384000" cy="13716000"/>
          </a:xfrm>
          <a:prstGeom prst="rect">
            <a:avLst/>
          </a:prstGeom>
        </p:spPr>
      </p:pic>
      <p:sp>
        <p:nvSpPr>
          <p:cNvPr id="322" name="THE END"/>
          <p:cNvSpPr txBox="1"/>
          <p:nvPr>
            <p:ph type="title" idx="4294967295"/>
          </p:nvPr>
        </p:nvSpPr>
        <p:spPr>
          <a:xfrm>
            <a:off x="1683116" y="9573907"/>
            <a:ext cx="8940651" cy="4894048"/>
          </a:xfrm>
          <a:prstGeom prst="rect">
            <a:avLst/>
          </a:prstGeom>
        </p:spPr>
        <p:txBody>
          <a:bodyPr/>
          <a:lstStyle>
            <a:lvl1pPr defTabSz="734694">
              <a:spcBef>
                <a:spcPts val="0"/>
              </a:spcBef>
              <a:defRPr sz="26966">
                <a:solidFill>
                  <a:srgbClr val="FFFFFF"/>
                </a:solidFill>
              </a:defRPr>
            </a:lvl1pPr>
          </a:lstStyle>
          <a:p>
            <a:pPr/>
            <a:r>
              <a:t>THE END</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WHAT IS EV?"/>
          <p:cNvSpPr txBox="1"/>
          <p:nvPr>
            <p:ph type="title"/>
          </p:nvPr>
        </p:nvSpPr>
        <p:spPr>
          <a:prstGeom prst="rect">
            <a:avLst/>
          </a:prstGeom>
        </p:spPr>
        <p:txBody>
          <a:bodyPr/>
          <a:lstStyle>
            <a:lvl1pPr defTabSz="685165">
              <a:spcBef>
                <a:spcPts val="3200"/>
              </a:spcBef>
              <a:defRPr sz="7221"/>
            </a:lvl1pPr>
          </a:lstStyle>
          <a:p>
            <a:pPr/>
            <a:r>
              <a:t>WHAT IS EV?</a:t>
            </a:r>
          </a:p>
        </p:txBody>
      </p:sp>
      <p:sp>
        <p:nvSpPr>
          <p:cNvPr id="184" name="Unlike vehicles with combustion engines, electric vehicles do not produce exhaust gases during operation. This alone makes electric vehicles more environmentally friendly than vehicles with conventional technology. However, the electrical energy for char"/>
          <p:cNvSpPr txBox="1"/>
          <p:nvPr/>
        </p:nvSpPr>
        <p:spPr>
          <a:xfrm>
            <a:off x="762000" y="4394199"/>
            <a:ext cx="22860000" cy="4708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defTabSz="355600">
              <a:spcBef>
                <a:spcPts val="0"/>
              </a:spcBef>
              <a:defRPr b="1" sz="4300">
                <a:solidFill>
                  <a:srgbClr val="A6AAA9"/>
                </a:solidFill>
                <a:latin typeface="Helvetica Neue"/>
                <a:ea typeface="Helvetica Neue"/>
                <a:cs typeface="Helvetica Neue"/>
                <a:sym typeface="Helvetica Neue"/>
              </a:defRPr>
            </a:pPr>
            <a:r>
              <a:t>Unlike vehicles with combustion engines, electric vehicles do not produce exhaust gases during operation. This alone makes electric vehicles more environmentally friendly than vehicles with conventional technology. However, the electrical energy for charging the vehicle does have to be produced from renewable sources, e.g. from wind, solar, hydroelectric or biogas power plants. By combining different drive types, the overall efficiency of the vehicle can be improved and fuel consumption can be reduced.</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HOW AN EV WORKS"/>
          <p:cNvSpPr txBox="1"/>
          <p:nvPr>
            <p:ph type="title"/>
          </p:nvPr>
        </p:nvSpPr>
        <p:spPr>
          <a:prstGeom prst="rect">
            <a:avLst/>
          </a:prstGeom>
        </p:spPr>
        <p:txBody>
          <a:bodyPr/>
          <a:lstStyle>
            <a:lvl1pPr defTabSz="685165">
              <a:spcBef>
                <a:spcPts val="3200"/>
              </a:spcBef>
              <a:defRPr sz="7221"/>
            </a:lvl1pPr>
          </a:lstStyle>
          <a:p>
            <a:pPr/>
            <a:r>
              <a:t>HOW AN EV WORKS</a:t>
            </a:r>
          </a:p>
        </p:txBody>
      </p:sp>
      <p:pic>
        <p:nvPicPr>
          <p:cNvPr id="187" name="Image" descr="Image"/>
          <p:cNvPicPr>
            <a:picLocks noChangeAspect="1"/>
          </p:cNvPicPr>
          <p:nvPr/>
        </p:nvPicPr>
        <p:blipFill>
          <a:blip r:embed="rId2">
            <a:extLst/>
          </a:blip>
          <a:stretch>
            <a:fillRect/>
          </a:stretch>
        </p:blipFill>
        <p:spPr>
          <a:xfrm>
            <a:off x="10160000" y="3957607"/>
            <a:ext cx="13507815" cy="8442386"/>
          </a:xfrm>
          <a:prstGeom prst="rect">
            <a:avLst/>
          </a:prstGeom>
          <a:ln w="12700">
            <a:miter lim="400000"/>
          </a:ln>
        </p:spPr>
      </p:pic>
      <p:sp>
        <p:nvSpPr>
          <p:cNvPr id="188" name="When the pedal is pushed:…"/>
          <p:cNvSpPr txBox="1"/>
          <p:nvPr/>
        </p:nvSpPr>
        <p:spPr>
          <a:xfrm>
            <a:off x="1007236" y="5067299"/>
            <a:ext cx="9329354" cy="495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4">
                    <a:hueOff val="-1395324"/>
                    <a:satOff val="-3373"/>
                    <a:lumOff val="-9849"/>
                  </a:schemeClr>
                </a:solidFill>
              </a:defRPr>
            </a:pPr>
            <a:r>
              <a:t>When the pedal is pushed:</a:t>
            </a:r>
          </a:p>
          <a:p>
            <a:pPr>
              <a:defRPr>
                <a:solidFill>
                  <a:srgbClr val="222222"/>
                </a:solidFill>
              </a:defRPr>
            </a:pPr>
            <a:r>
              <a:t>1.The controller gathers energy from the battery,</a:t>
            </a:r>
          </a:p>
          <a:p>
            <a:pPr>
              <a:defRPr>
                <a:solidFill>
                  <a:srgbClr val="222222"/>
                </a:solidFill>
              </a:defRPr>
            </a:pPr>
            <a:r>
              <a:t>2.Controller delivers the appropriate amount of electrical energy to the motor.</a:t>
            </a:r>
          </a:p>
          <a:p>
            <a:pPr>
              <a:defRPr>
                <a:solidFill>
                  <a:srgbClr val="222222"/>
                </a:solidFill>
              </a:defRPr>
            </a:pPr>
            <a:r>
              <a:t>3.Electric energy transforms to mechanical energy.</a:t>
            </a:r>
          </a:p>
          <a:p>
            <a:pPr>
              <a:defRPr>
                <a:solidFill>
                  <a:srgbClr val="222222"/>
                </a:solidFill>
              </a:defRPr>
            </a:pPr>
            <a:r>
              <a:t>4.Wheels turn, vehicle moves.</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Why Electric VEHICLE and What is the plan ahead?"/>
          <p:cNvSpPr txBox="1"/>
          <p:nvPr>
            <p:ph type="title"/>
          </p:nvPr>
        </p:nvSpPr>
        <p:spPr>
          <a:xfrm>
            <a:off x="762000" y="2159000"/>
            <a:ext cx="22860000" cy="1650213"/>
          </a:xfrm>
          <a:prstGeom prst="rect">
            <a:avLst/>
          </a:prstGeom>
        </p:spPr>
        <p:txBody>
          <a:bodyPr/>
          <a:lstStyle>
            <a:lvl1pPr defTabSz="330200">
              <a:spcBef>
                <a:spcPts val="1500"/>
              </a:spcBef>
              <a:defRPr sz="7440"/>
            </a:lvl1pPr>
          </a:lstStyle>
          <a:p>
            <a:pPr/>
            <a:r>
              <a:t>Why Electric VEHICLE and What is the plan ahead?</a:t>
            </a:r>
          </a:p>
        </p:txBody>
      </p:sp>
      <p:sp>
        <p:nvSpPr>
          <p:cNvPr id="191" name="One of the major reasons why countries are forced into adopting an electric alternative is climate change.…"/>
          <p:cNvSpPr txBox="1"/>
          <p:nvPr>
            <p:ph type="body" idx="1"/>
          </p:nvPr>
        </p:nvSpPr>
        <p:spPr>
          <a:prstGeom prst="rect">
            <a:avLst/>
          </a:prstGeom>
        </p:spPr>
        <p:txBody>
          <a:bodyPr/>
          <a:lstStyle/>
          <a:p>
            <a:pPr marL="0" indent="0">
              <a:lnSpc>
                <a:spcPct val="80000"/>
              </a:lnSpc>
              <a:spcBef>
                <a:spcPts val="3200"/>
              </a:spcBef>
              <a:buClrTx/>
              <a:buSzTx/>
              <a:buFontTx/>
              <a:buNone/>
              <a:defRPr cap="all" sz="4600">
                <a:solidFill>
                  <a:srgbClr val="A6AAA9"/>
                </a:solidFill>
                <a:latin typeface="Arial Rounded MT Bold"/>
                <a:ea typeface="Arial Rounded MT Bold"/>
                <a:cs typeface="Arial Rounded MT Bold"/>
                <a:sym typeface="Arial Rounded MT Bold"/>
              </a:defRPr>
            </a:pPr>
            <a:r>
              <a:t>One of the major reasons why countries are forced into adopting an electric alternative is climate change.</a:t>
            </a:r>
          </a:p>
          <a:p>
            <a:pPr marL="0" indent="0">
              <a:lnSpc>
                <a:spcPct val="80000"/>
              </a:lnSpc>
              <a:spcBef>
                <a:spcPts val="3200"/>
              </a:spcBef>
              <a:buClrTx/>
              <a:buSzTx/>
              <a:buFontTx/>
              <a:buNone/>
              <a:defRPr cap="all" sz="4600">
                <a:solidFill>
                  <a:srgbClr val="A6AAA9"/>
                </a:solidFill>
                <a:latin typeface="Arial Rounded MT Bold"/>
                <a:ea typeface="Arial Rounded MT Bold"/>
                <a:cs typeface="Arial Rounded MT Bold"/>
                <a:sym typeface="Arial Rounded MT Bold"/>
              </a:defRPr>
            </a:pPr>
            <a:r>
              <a:rPr>
                <a:solidFill>
                  <a:srgbClr val="E4AF0A"/>
                </a:solidFill>
                <a:hlinkClick r:id="rId2" invalidUrl="" action="" tgtFrame="" tooltip="" history="1" highlightClick="0" endSnd="0"/>
              </a:rPr>
              <a:t>India according to Environmental Pollution Index (EPI) 2020 is ranked 168 out of 180 in terms of air quality</a:t>
            </a:r>
            <a:r>
              <a:t>.</a:t>
            </a:r>
          </a:p>
          <a:p>
            <a:pPr marL="0" indent="0">
              <a:lnSpc>
                <a:spcPct val="80000"/>
              </a:lnSpc>
              <a:spcBef>
                <a:spcPts val="3200"/>
              </a:spcBef>
              <a:buClrTx/>
              <a:buSzTx/>
              <a:buFontTx/>
              <a:buNone/>
              <a:defRPr cap="all" sz="4600">
                <a:solidFill>
                  <a:srgbClr val="A6AAA9"/>
                </a:solidFill>
                <a:latin typeface="Arial Rounded MT Bold"/>
                <a:ea typeface="Arial Rounded MT Bold"/>
                <a:cs typeface="Arial Rounded MT Bold"/>
                <a:sym typeface="Arial Rounded MT Bold"/>
              </a:defRPr>
            </a:pPr>
            <a:r>
              <a:t>One of the strategies adopted to combat this has been the push for electric vehicles (EV’s). This will not only improve the environment but also India’s overall economic health. India currently imports crude oil and which sets us back in a deficit of approx. $60 billion. </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DF4F4"/>
        </a:solidFill>
      </p:bgPr>
    </p:bg>
    <p:spTree>
      <p:nvGrpSpPr>
        <p:cNvPr id="1" name=""/>
        <p:cNvGrpSpPr/>
        <p:nvPr/>
      </p:nvGrpSpPr>
      <p:grpSpPr>
        <a:xfrm>
          <a:off x="0" y="0"/>
          <a:ext cx="0" cy="0"/>
          <a:chOff x="0" y="0"/>
          <a:chExt cx="0" cy="0"/>
        </a:xfrm>
      </p:grpSpPr>
      <p:pic>
        <p:nvPicPr>
          <p:cNvPr id="193" name="Screenshot 2021-09-28 at 12.49.52 AM.png" descr="Screenshot 2021-09-28 at 12.49.52 AM.png"/>
          <p:cNvPicPr>
            <a:picLocks noChangeAspect="1"/>
          </p:cNvPicPr>
          <p:nvPr/>
        </p:nvPicPr>
        <p:blipFill>
          <a:blip r:embed="rId2">
            <a:extLst/>
          </a:blip>
          <a:stretch>
            <a:fillRect/>
          </a:stretch>
        </p:blipFill>
        <p:spPr>
          <a:xfrm>
            <a:off x="10850918" y="2040193"/>
            <a:ext cx="12734014" cy="8837786"/>
          </a:xfrm>
          <a:prstGeom prst="rect">
            <a:avLst/>
          </a:prstGeom>
          <a:ln w="12700">
            <a:miter lim="400000"/>
          </a:ln>
        </p:spPr>
      </p:pic>
      <p:sp>
        <p:nvSpPr>
          <p:cNvPr id="194" name="Business analysis"/>
          <p:cNvSpPr txBox="1"/>
          <p:nvPr>
            <p:ph type="title"/>
          </p:nvPr>
        </p:nvSpPr>
        <p:spPr>
          <a:prstGeom prst="rect">
            <a:avLst/>
          </a:prstGeom>
        </p:spPr>
        <p:txBody>
          <a:bodyPr/>
          <a:lstStyle>
            <a:lvl1pPr defTabSz="685165">
              <a:spcBef>
                <a:spcPts val="3200"/>
              </a:spcBef>
              <a:defRPr sz="7221"/>
            </a:lvl1pPr>
          </a:lstStyle>
          <a:p>
            <a:pPr/>
            <a:r>
              <a:t>Business analysis</a:t>
            </a:r>
          </a:p>
        </p:txBody>
      </p:sp>
      <p:sp>
        <p:nvSpPr>
          <p:cNvPr id="195" name="The electric vehicle (EV) market in India is expected to hit over 63 lakh unit mark per annum by 2027, according to a report by India Energy Storage Alliance (IESA)."/>
          <p:cNvSpPr txBox="1"/>
          <p:nvPr>
            <p:ph type="body" sz="half" idx="1"/>
          </p:nvPr>
        </p:nvSpPr>
        <p:spPr>
          <a:xfrm>
            <a:off x="576043" y="3886200"/>
            <a:ext cx="9966607" cy="8585200"/>
          </a:xfrm>
          <a:prstGeom prst="rect">
            <a:avLst/>
          </a:prstGeom>
        </p:spPr>
        <p:txBody>
          <a:bodyPr/>
          <a:lstStyle/>
          <a:p>
            <a:pPr/>
            <a:r>
              <a:t>The electric vehicle (EV) market in India is expected to hit over 63 lakh unit mark per annum by 2027, according to a report by India Energy Storage Alliance (IESA).</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00" name="Group"/>
          <p:cNvGrpSpPr/>
          <p:nvPr/>
        </p:nvGrpSpPr>
        <p:grpSpPr>
          <a:xfrm>
            <a:off x="11060866" y="4613685"/>
            <a:ext cx="1776515" cy="1079501"/>
            <a:chOff x="95250" y="0"/>
            <a:chExt cx="1776514" cy="1079500"/>
          </a:xfrm>
        </p:grpSpPr>
        <p:sp>
          <p:nvSpPr>
            <p:cNvPr id="197" name="Line"/>
            <p:cNvSpPr/>
            <p:nvPr/>
          </p:nvSpPr>
          <p:spPr>
            <a:xfrm>
              <a:off x="95250" y="552450"/>
              <a:ext cx="1320251" cy="1"/>
            </a:xfrm>
            <a:prstGeom prst="line">
              <a:avLst/>
            </a:prstGeom>
            <a:noFill/>
            <a:ln w="63500" cap="flat">
              <a:solidFill>
                <a:srgbClr val="FF792E"/>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198" name="Circle"/>
            <p:cNvSpPr/>
            <p:nvPr/>
          </p:nvSpPr>
          <p:spPr>
            <a:xfrm>
              <a:off x="792264" y="0"/>
              <a:ext cx="1079501" cy="1079500"/>
            </a:xfrm>
            <a:prstGeom prst="ellipse">
              <a:avLst/>
            </a:prstGeom>
            <a:solidFill>
              <a:srgbClr val="FF792E"/>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199" name="Freeform 151"/>
            <p:cNvSpPr/>
            <p:nvPr/>
          </p:nvSpPr>
          <p:spPr>
            <a:xfrm>
              <a:off x="1116745" y="303385"/>
              <a:ext cx="472730" cy="472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1" y="4813"/>
                  </a:moveTo>
                  <a:cubicBezTo>
                    <a:pt x="12393" y="4813"/>
                    <a:pt x="13928" y="5517"/>
                    <a:pt x="15108" y="6574"/>
                  </a:cubicBezTo>
                  <a:cubicBezTo>
                    <a:pt x="16170" y="7630"/>
                    <a:pt x="16879" y="9157"/>
                    <a:pt x="16879" y="10800"/>
                  </a:cubicBezTo>
                  <a:cubicBezTo>
                    <a:pt x="16879" y="12443"/>
                    <a:pt x="16170" y="13970"/>
                    <a:pt x="15108" y="15026"/>
                  </a:cubicBezTo>
                  <a:cubicBezTo>
                    <a:pt x="13928" y="16200"/>
                    <a:pt x="12393" y="16787"/>
                    <a:pt x="10741" y="16787"/>
                  </a:cubicBezTo>
                  <a:cubicBezTo>
                    <a:pt x="9089" y="16787"/>
                    <a:pt x="7554" y="16200"/>
                    <a:pt x="6492" y="15026"/>
                  </a:cubicBezTo>
                  <a:cubicBezTo>
                    <a:pt x="5430" y="13970"/>
                    <a:pt x="4721" y="12443"/>
                    <a:pt x="4721" y="10800"/>
                  </a:cubicBezTo>
                  <a:cubicBezTo>
                    <a:pt x="4721" y="9157"/>
                    <a:pt x="5430" y="7630"/>
                    <a:pt x="6492" y="6574"/>
                  </a:cubicBezTo>
                  <a:cubicBezTo>
                    <a:pt x="7554" y="5517"/>
                    <a:pt x="9089" y="4813"/>
                    <a:pt x="10741" y="4813"/>
                  </a:cubicBezTo>
                  <a:close/>
                  <a:moveTo>
                    <a:pt x="6020" y="4930"/>
                  </a:moveTo>
                  <a:cubicBezTo>
                    <a:pt x="6020" y="4930"/>
                    <a:pt x="6020" y="4930"/>
                    <a:pt x="6020" y="4930"/>
                  </a:cubicBezTo>
                  <a:cubicBezTo>
                    <a:pt x="4367" y="3170"/>
                    <a:pt x="4367" y="3170"/>
                    <a:pt x="4367" y="3170"/>
                  </a:cubicBezTo>
                  <a:cubicBezTo>
                    <a:pt x="4013" y="2935"/>
                    <a:pt x="3423" y="2935"/>
                    <a:pt x="3069" y="3170"/>
                  </a:cubicBezTo>
                  <a:cubicBezTo>
                    <a:pt x="2833" y="3522"/>
                    <a:pt x="2833" y="4109"/>
                    <a:pt x="3069" y="4343"/>
                  </a:cubicBezTo>
                  <a:cubicBezTo>
                    <a:pt x="4839" y="6104"/>
                    <a:pt x="4839" y="6104"/>
                    <a:pt x="4839" y="6104"/>
                  </a:cubicBezTo>
                  <a:cubicBezTo>
                    <a:pt x="5193" y="6457"/>
                    <a:pt x="5666" y="6457"/>
                    <a:pt x="6020" y="6104"/>
                  </a:cubicBezTo>
                  <a:cubicBezTo>
                    <a:pt x="6374" y="5752"/>
                    <a:pt x="6374" y="5283"/>
                    <a:pt x="6020" y="4930"/>
                  </a:cubicBezTo>
                  <a:close/>
                  <a:moveTo>
                    <a:pt x="3187" y="9978"/>
                  </a:moveTo>
                  <a:cubicBezTo>
                    <a:pt x="3187" y="9978"/>
                    <a:pt x="3187" y="9978"/>
                    <a:pt x="3187" y="9978"/>
                  </a:cubicBezTo>
                  <a:cubicBezTo>
                    <a:pt x="3659" y="9978"/>
                    <a:pt x="4013" y="10330"/>
                    <a:pt x="4013" y="10800"/>
                  </a:cubicBezTo>
                  <a:cubicBezTo>
                    <a:pt x="4013" y="11270"/>
                    <a:pt x="3659" y="11622"/>
                    <a:pt x="3187" y="11622"/>
                  </a:cubicBezTo>
                  <a:cubicBezTo>
                    <a:pt x="826" y="11622"/>
                    <a:pt x="826" y="11622"/>
                    <a:pt x="826" y="11622"/>
                  </a:cubicBezTo>
                  <a:cubicBezTo>
                    <a:pt x="354" y="11622"/>
                    <a:pt x="0" y="11270"/>
                    <a:pt x="0" y="10800"/>
                  </a:cubicBezTo>
                  <a:cubicBezTo>
                    <a:pt x="0" y="10330"/>
                    <a:pt x="354" y="9978"/>
                    <a:pt x="826" y="9978"/>
                  </a:cubicBezTo>
                  <a:cubicBezTo>
                    <a:pt x="3187" y="9978"/>
                    <a:pt x="3187" y="9978"/>
                    <a:pt x="3187" y="9978"/>
                  </a:cubicBezTo>
                  <a:close/>
                  <a:moveTo>
                    <a:pt x="4839" y="15613"/>
                  </a:moveTo>
                  <a:cubicBezTo>
                    <a:pt x="4839" y="15613"/>
                    <a:pt x="4839" y="15613"/>
                    <a:pt x="4839" y="15613"/>
                  </a:cubicBezTo>
                  <a:cubicBezTo>
                    <a:pt x="3069" y="17257"/>
                    <a:pt x="3069" y="17257"/>
                    <a:pt x="3069" y="17257"/>
                  </a:cubicBezTo>
                  <a:cubicBezTo>
                    <a:pt x="2833" y="17609"/>
                    <a:pt x="2833" y="18078"/>
                    <a:pt x="3069" y="18430"/>
                  </a:cubicBezTo>
                  <a:cubicBezTo>
                    <a:pt x="3423" y="18783"/>
                    <a:pt x="4013" y="18783"/>
                    <a:pt x="4367" y="18430"/>
                  </a:cubicBezTo>
                  <a:cubicBezTo>
                    <a:pt x="6020" y="16670"/>
                    <a:pt x="6020" y="16670"/>
                    <a:pt x="6020" y="16670"/>
                  </a:cubicBezTo>
                  <a:cubicBezTo>
                    <a:pt x="6374" y="16435"/>
                    <a:pt x="6374" y="15848"/>
                    <a:pt x="6020" y="15613"/>
                  </a:cubicBezTo>
                  <a:cubicBezTo>
                    <a:pt x="5666" y="15261"/>
                    <a:pt x="5193" y="15261"/>
                    <a:pt x="4839" y="15613"/>
                  </a:cubicBezTo>
                  <a:close/>
                  <a:moveTo>
                    <a:pt x="9915" y="18313"/>
                  </a:moveTo>
                  <a:cubicBezTo>
                    <a:pt x="9915" y="18313"/>
                    <a:pt x="9915" y="18313"/>
                    <a:pt x="9915" y="18313"/>
                  </a:cubicBezTo>
                  <a:cubicBezTo>
                    <a:pt x="9915" y="17843"/>
                    <a:pt x="10269" y="17491"/>
                    <a:pt x="10741" y="17491"/>
                  </a:cubicBezTo>
                  <a:cubicBezTo>
                    <a:pt x="11213" y="17491"/>
                    <a:pt x="11567" y="17843"/>
                    <a:pt x="11567" y="18313"/>
                  </a:cubicBezTo>
                  <a:cubicBezTo>
                    <a:pt x="11567" y="20778"/>
                    <a:pt x="11567" y="20778"/>
                    <a:pt x="11567" y="20778"/>
                  </a:cubicBezTo>
                  <a:cubicBezTo>
                    <a:pt x="11567" y="21248"/>
                    <a:pt x="11213" y="21600"/>
                    <a:pt x="10741" y="21600"/>
                  </a:cubicBezTo>
                  <a:cubicBezTo>
                    <a:pt x="10269" y="21600"/>
                    <a:pt x="9915" y="21248"/>
                    <a:pt x="9915" y="20778"/>
                  </a:cubicBezTo>
                  <a:cubicBezTo>
                    <a:pt x="9915" y="18313"/>
                    <a:pt x="9915" y="18313"/>
                    <a:pt x="9915" y="18313"/>
                  </a:cubicBezTo>
                  <a:close/>
                  <a:moveTo>
                    <a:pt x="15580" y="16670"/>
                  </a:moveTo>
                  <a:cubicBezTo>
                    <a:pt x="15580" y="16670"/>
                    <a:pt x="15580" y="16670"/>
                    <a:pt x="15580" y="16670"/>
                  </a:cubicBezTo>
                  <a:cubicBezTo>
                    <a:pt x="17233" y="18430"/>
                    <a:pt x="17233" y="18430"/>
                    <a:pt x="17233" y="18430"/>
                  </a:cubicBezTo>
                  <a:cubicBezTo>
                    <a:pt x="17587" y="18783"/>
                    <a:pt x="18059" y="18783"/>
                    <a:pt x="18413" y="18430"/>
                  </a:cubicBezTo>
                  <a:cubicBezTo>
                    <a:pt x="18767" y="18078"/>
                    <a:pt x="18767" y="17609"/>
                    <a:pt x="18413" y="17257"/>
                  </a:cubicBezTo>
                  <a:cubicBezTo>
                    <a:pt x="16761" y="15613"/>
                    <a:pt x="16761" y="15613"/>
                    <a:pt x="16761" y="15613"/>
                  </a:cubicBezTo>
                  <a:cubicBezTo>
                    <a:pt x="16407" y="15261"/>
                    <a:pt x="15816" y="15261"/>
                    <a:pt x="15580" y="15613"/>
                  </a:cubicBezTo>
                  <a:cubicBezTo>
                    <a:pt x="15226" y="15848"/>
                    <a:pt x="15226" y="16435"/>
                    <a:pt x="15580" y="16670"/>
                  </a:cubicBezTo>
                  <a:close/>
                  <a:moveTo>
                    <a:pt x="18295" y="11622"/>
                  </a:moveTo>
                  <a:cubicBezTo>
                    <a:pt x="18295" y="11622"/>
                    <a:pt x="18295" y="11622"/>
                    <a:pt x="18295" y="11622"/>
                  </a:cubicBezTo>
                  <a:cubicBezTo>
                    <a:pt x="17823" y="11622"/>
                    <a:pt x="17469" y="11270"/>
                    <a:pt x="17469" y="10800"/>
                  </a:cubicBezTo>
                  <a:cubicBezTo>
                    <a:pt x="17469" y="10330"/>
                    <a:pt x="17823" y="9978"/>
                    <a:pt x="18295" y="9978"/>
                  </a:cubicBezTo>
                  <a:cubicBezTo>
                    <a:pt x="20774" y="9978"/>
                    <a:pt x="20774" y="9978"/>
                    <a:pt x="20774" y="9978"/>
                  </a:cubicBezTo>
                  <a:cubicBezTo>
                    <a:pt x="21246" y="9978"/>
                    <a:pt x="21600" y="10330"/>
                    <a:pt x="21600" y="10800"/>
                  </a:cubicBezTo>
                  <a:cubicBezTo>
                    <a:pt x="21600" y="11270"/>
                    <a:pt x="21246" y="11622"/>
                    <a:pt x="20774" y="11622"/>
                  </a:cubicBezTo>
                  <a:cubicBezTo>
                    <a:pt x="18295" y="11622"/>
                    <a:pt x="18295" y="11622"/>
                    <a:pt x="18295" y="11622"/>
                  </a:cubicBezTo>
                  <a:close/>
                  <a:moveTo>
                    <a:pt x="16761" y="6104"/>
                  </a:moveTo>
                  <a:cubicBezTo>
                    <a:pt x="16761" y="6104"/>
                    <a:pt x="16761" y="6104"/>
                    <a:pt x="16761" y="6104"/>
                  </a:cubicBezTo>
                  <a:cubicBezTo>
                    <a:pt x="18413" y="4343"/>
                    <a:pt x="18413" y="4343"/>
                    <a:pt x="18413" y="4343"/>
                  </a:cubicBezTo>
                  <a:cubicBezTo>
                    <a:pt x="18767" y="4109"/>
                    <a:pt x="18767" y="3522"/>
                    <a:pt x="18413" y="3170"/>
                  </a:cubicBezTo>
                  <a:cubicBezTo>
                    <a:pt x="18059" y="2935"/>
                    <a:pt x="17587" y="2935"/>
                    <a:pt x="17233" y="3170"/>
                  </a:cubicBezTo>
                  <a:cubicBezTo>
                    <a:pt x="15580" y="4930"/>
                    <a:pt x="15580" y="4930"/>
                    <a:pt x="15580" y="4930"/>
                  </a:cubicBezTo>
                  <a:cubicBezTo>
                    <a:pt x="15226" y="5283"/>
                    <a:pt x="15226" y="5752"/>
                    <a:pt x="15580" y="6104"/>
                  </a:cubicBezTo>
                  <a:cubicBezTo>
                    <a:pt x="15816" y="6457"/>
                    <a:pt x="16407" y="6457"/>
                    <a:pt x="16761" y="6104"/>
                  </a:cubicBezTo>
                  <a:close/>
                  <a:moveTo>
                    <a:pt x="11567" y="3287"/>
                  </a:moveTo>
                  <a:cubicBezTo>
                    <a:pt x="11567" y="3287"/>
                    <a:pt x="11567" y="3287"/>
                    <a:pt x="11567" y="3287"/>
                  </a:cubicBezTo>
                  <a:cubicBezTo>
                    <a:pt x="11567" y="3757"/>
                    <a:pt x="11213" y="4109"/>
                    <a:pt x="10741" y="4109"/>
                  </a:cubicBezTo>
                  <a:cubicBezTo>
                    <a:pt x="10269" y="4109"/>
                    <a:pt x="9915" y="3757"/>
                    <a:pt x="9915" y="3287"/>
                  </a:cubicBezTo>
                  <a:cubicBezTo>
                    <a:pt x="9915" y="939"/>
                    <a:pt x="9915" y="939"/>
                    <a:pt x="9915" y="939"/>
                  </a:cubicBezTo>
                  <a:cubicBezTo>
                    <a:pt x="9915" y="470"/>
                    <a:pt x="10269" y="0"/>
                    <a:pt x="10741" y="0"/>
                  </a:cubicBezTo>
                  <a:cubicBezTo>
                    <a:pt x="11213" y="0"/>
                    <a:pt x="11567" y="470"/>
                    <a:pt x="11567" y="939"/>
                  </a:cubicBezTo>
                  <a:cubicBezTo>
                    <a:pt x="11567" y="3287"/>
                    <a:pt x="11567" y="3287"/>
                    <a:pt x="11567" y="3287"/>
                  </a:cubicBezTo>
                  <a:close/>
                  <a:moveTo>
                    <a:pt x="13928" y="7748"/>
                  </a:moveTo>
                  <a:cubicBezTo>
                    <a:pt x="13928" y="7748"/>
                    <a:pt x="13928" y="7748"/>
                    <a:pt x="13928" y="7748"/>
                  </a:cubicBezTo>
                  <a:cubicBezTo>
                    <a:pt x="13102" y="6926"/>
                    <a:pt x="12039" y="6457"/>
                    <a:pt x="10741" y="6457"/>
                  </a:cubicBezTo>
                  <a:cubicBezTo>
                    <a:pt x="9561" y="6457"/>
                    <a:pt x="8498" y="6926"/>
                    <a:pt x="7672" y="7748"/>
                  </a:cubicBezTo>
                  <a:cubicBezTo>
                    <a:pt x="6846" y="8570"/>
                    <a:pt x="6374" y="9626"/>
                    <a:pt x="6374" y="10800"/>
                  </a:cubicBezTo>
                  <a:cubicBezTo>
                    <a:pt x="6374" y="11974"/>
                    <a:pt x="6846" y="13148"/>
                    <a:pt x="7672" y="13852"/>
                  </a:cubicBezTo>
                  <a:cubicBezTo>
                    <a:pt x="8498" y="14674"/>
                    <a:pt x="9561" y="15143"/>
                    <a:pt x="10741" y="15143"/>
                  </a:cubicBezTo>
                  <a:cubicBezTo>
                    <a:pt x="12039" y="15143"/>
                    <a:pt x="13102" y="14674"/>
                    <a:pt x="13928" y="13852"/>
                  </a:cubicBezTo>
                  <a:cubicBezTo>
                    <a:pt x="14636" y="13148"/>
                    <a:pt x="15108" y="11974"/>
                    <a:pt x="15108" y="10800"/>
                  </a:cubicBezTo>
                  <a:cubicBezTo>
                    <a:pt x="15108" y="9626"/>
                    <a:pt x="14636" y="8570"/>
                    <a:pt x="13928" y="7748"/>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04" name="Group"/>
          <p:cNvGrpSpPr/>
          <p:nvPr/>
        </p:nvGrpSpPr>
        <p:grpSpPr>
          <a:xfrm>
            <a:off x="11060866" y="6925085"/>
            <a:ext cx="2570046" cy="1079501"/>
            <a:chOff x="95250" y="0"/>
            <a:chExt cx="2570044" cy="1079500"/>
          </a:xfrm>
        </p:grpSpPr>
        <p:sp>
          <p:nvSpPr>
            <p:cNvPr id="201" name="Line"/>
            <p:cNvSpPr/>
            <p:nvPr/>
          </p:nvSpPr>
          <p:spPr>
            <a:xfrm>
              <a:off x="95249" y="552449"/>
              <a:ext cx="2113783" cy="1"/>
            </a:xfrm>
            <a:prstGeom prst="line">
              <a:avLst/>
            </a:prstGeom>
            <a:noFill/>
            <a:ln w="63500" cap="flat">
              <a:solidFill>
                <a:srgbClr val="60E88E"/>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02" name="Circle"/>
            <p:cNvSpPr/>
            <p:nvPr/>
          </p:nvSpPr>
          <p:spPr>
            <a:xfrm>
              <a:off x="1585794" y="0"/>
              <a:ext cx="1079501" cy="1079500"/>
            </a:xfrm>
            <a:prstGeom prst="ellipse">
              <a:avLst/>
            </a:prstGeom>
            <a:solidFill>
              <a:srgbClr val="60E88E"/>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03" name="Freeform 179"/>
            <p:cNvSpPr/>
            <p:nvPr/>
          </p:nvSpPr>
          <p:spPr>
            <a:xfrm>
              <a:off x="1864954" y="335623"/>
              <a:ext cx="433654" cy="433654"/>
            </a:xfrm>
            <a:custGeom>
              <a:avLst/>
              <a:gdLst/>
              <a:ahLst/>
              <a:cxnLst>
                <a:cxn ang="0">
                  <a:pos x="wd2" y="hd2"/>
                </a:cxn>
                <a:cxn ang="5400000">
                  <a:pos x="wd2" y="hd2"/>
                </a:cxn>
                <a:cxn ang="10800000">
                  <a:pos x="wd2" y="hd2"/>
                </a:cxn>
                <a:cxn ang="16200000">
                  <a:pos x="wd2" y="hd2"/>
                </a:cxn>
              </a:cxnLst>
              <a:rect l="0" t="0" r="r" b="b"/>
              <a:pathLst>
                <a:path w="21504" h="21504" fill="norm" stroke="1" extrusionOk="0">
                  <a:moveTo>
                    <a:pt x="21217" y="19938"/>
                  </a:moveTo>
                  <a:cubicBezTo>
                    <a:pt x="17254" y="16104"/>
                    <a:pt x="17254" y="16104"/>
                    <a:pt x="17254" y="16104"/>
                  </a:cubicBezTo>
                  <a:cubicBezTo>
                    <a:pt x="17893" y="15337"/>
                    <a:pt x="18405" y="14443"/>
                    <a:pt x="18788" y="13548"/>
                  </a:cubicBezTo>
                  <a:cubicBezTo>
                    <a:pt x="19299" y="12398"/>
                    <a:pt x="19555" y="11120"/>
                    <a:pt x="19555" y="9841"/>
                  </a:cubicBezTo>
                  <a:cubicBezTo>
                    <a:pt x="19555" y="8563"/>
                    <a:pt x="19299" y="7285"/>
                    <a:pt x="18916" y="6135"/>
                  </a:cubicBezTo>
                  <a:cubicBezTo>
                    <a:pt x="18788" y="6135"/>
                    <a:pt x="18788" y="6135"/>
                    <a:pt x="18788" y="6135"/>
                  </a:cubicBezTo>
                  <a:cubicBezTo>
                    <a:pt x="18405" y="4857"/>
                    <a:pt x="17638" y="3834"/>
                    <a:pt x="16743" y="2940"/>
                  </a:cubicBezTo>
                  <a:cubicBezTo>
                    <a:pt x="16743" y="2940"/>
                    <a:pt x="16743" y="2940"/>
                    <a:pt x="16743" y="2940"/>
                  </a:cubicBezTo>
                  <a:cubicBezTo>
                    <a:pt x="15849" y="2045"/>
                    <a:pt x="14698" y="1278"/>
                    <a:pt x="13548" y="767"/>
                  </a:cubicBezTo>
                  <a:cubicBezTo>
                    <a:pt x="13548" y="767"/>
                    <a:pt x="13548" y="767"/>
                    <a:pt x="13548" y="767"/>
                  </a:cubicBezTo>
                  <a:cubicBezTo>
                    <a:pt x="12398" y="256"/>
                    <a:pt x="11120" y="0"/>
                    <a:pt x="9714" y="0"/>
                  </a:cubicBezTo>
                  <a:cubicBezTo>
                    <a:pt x="7030" y="0"/>
                    <a:pt x="4601" y="1150"/>
                    <a:pt x="2812" y="2940"/>
                  </a:cubicBezTo>
                  <a:cubicBezTo>
                    <a:pt x="1917" y="3834"/>
                    <a:pt x="1150" y="4857"/>
                    <a:pt x="639" y="6135"/>
                  </a:cubicBezTo>
                  <a:cubicBezTo>
                    <a:pt x="256" y="7285"/>
                    <a:pt x="0" y="8563"/>
                    <a:pt x="0" y="9841"/>
                  </a:cubicBezTo>
                  <a:cubicBezTo>
                    <a:pt x="0" y="11120"/>
                    <a:pt x="256" y="12398"/>
                    <a:pt x="639" y="13548"/>
                  </a:cubicBezTo>
                  <a:cubicBezTo>
                    <a:pt x="639" y="13548"/>
                    <a:pt x="639" y="13548"/>
                    <a:pt x="639" y="13548"/>
                  </a:cubicBezTo>
                  <a:cubicBezTo>
                    <a:pt x="1150" y="14826"/>
                    <a:pt x="1917" y="15849"/>
                    <a:pt x="2812" y="16743"/>
                  </a:cubicBezTo>
                  <a:cubicBezTo>
                    <a:pt x="2812" y="16743"/>
                    <a:pt x="2812" y="16743"/>
                    <a:pt x="2812" y="16743"/>
                  </a:cubicBezTo>
                  <a:cubicBezTo>
                    <a:pt x="3707" y="17638"/>
                    <a:pt x="4857" y="18405"/>
                    <a:pt x="6007" y="18916"/>
                  </a:cubicBezTo>
                  <a:cubicBezTo>
                    <a:pt x="7157" y="19427"/>
                    <a:pt x="8436" y="19683"/>
                    <a:pt x="9714" y="19683"/>
                  </a:cubicBezTo>
                  <a:cubicBezTo>
                    <a:pt x="11120" y="19683"/>
                    <a:pt x="12398" y="19427"/>
                    <a:pt x="13548" y="18916"/>
                  </a:cubicBezTo>
                  <a:cubicBezTo>
                    <a:pt x="14443" y="18533"/>
                    <a:pt x="15337" y="18021"/>
                    <a:pt x="15976" y="17382"/>
                  </a:cubicBezTo>
                  <a:cubicBezTo>
                    <a:pt x="19938" y="21217"/>
                    <a:pt x="19938" y="21217"/>
                    <a:pt x="19938" y="21217"/>
                  </a:cubicBezTo>
                  <a:cubicBezTo>
                    <a:pt x="20322" y="21600"/>
                    <a:pt x="20833" y="21600"/>
                    <a:pt x="21217" y="21217"/>
                  </a:cubicBezTo>
                  <a:cubicBezTo>
                    <a:pt x="21600" y="20961"/>
                    <a:pt x="21600" y="20322"/>
                    <a:pt x="21217" y="19938"/>
                  </a:cubicBezTo>
                  <a:close/>
                  <a:moveTo>
                    <a:pt x="15465" y="15465"/>
                  </a:moveTo>
                  <a:cubicBezTo>
                    <a:pt x="15465" y="15465"/>
                    <a:pt x="15465" y="15465"/>
                    <a:pt x="15465" y="15465"/>
                  </a:cubicBezTo>
                  <a:cubicBezTo>
                    <a:pt x="15465" y="15465"/>
                    <a:pt x="15465" y="15465"/>
                    <a:pt x="15465" y="15465"/>
                  </a:cubicBezTo>
                  <a:cubicBezTo>
                    <a:pt x="15465" y="15465"/>
                    <a:pt x="15465" y="15465"/>
                    <a:pt x="15465" y="15465"/>
                  </a:cubicBezTo>
                  <a:cubicBezTo>
                    <a:pt x="14698" y="16232"/>
                    <a:pt x="13804" y="16871"/>
                    <a:pt x="12781" y="17254"/>
                  </a:cubicBezTo>
                  <a:cubicBezTo>
                    <a:pt x="11886" y="17638"/>
                    <a:pt x="10864" y="17893"/>
                    <a:pt x="9714" y="17893"/>
                  </a:cubicBezTo>
                  <a:cubicBezTo>
                    <a:pt x="8691" y="17893"/>
                    <a:pt x="7669" y="17638"/>
                    <a:pt x="6646" y="17254"/>
                  </a:cubicBezTo>
                  <a:cubicBezTo>
                    <a:pt x="5751" y="16871"/>
                    <a:pt x="4857" y="16232"/>
                    <a:pt x="4090" y="15465"/>
                  </a:cubicBezTo>
                  <a:cubicBezTo>
                    <a:pt x="4090" y="15465"/>
                    <a:pt x="4090" y="15465"/>
                    <a:pt x="4090" y="15465"/>
                  </a:cubicBezTo>
                  <a:cubicBezTo>
                    <a:pt x="3323" y="14826"/>
                    <a:pt x="2812" y="13931"/>
                    <a:pt x="2301" y="12909"/>
                  </a:cubicBezTo>
                  <a:cubicBezTo>
                    <a:pt x="2301" y="12909"/>
                    <a:pt x="2301" y="12909"/>
                    <a:pt x="2301" y="12909"/>
                  </a:cubicBezTo>
                  <a:cubicBezTo>
                    <a:pt x="1917" y="11886"/>
                    <a:pt x="1789" y="10864"/>
                    <a:pt x="1789" y="9841"/>
                  </a:cubicBezTo>
                  <a:cubicBezTo>
                    <a:pt x="1789" y="8691"/>
                    <a:pt x="1917" y="7669"/>
                    <a:pt x="2301" y="6774"/>
                  </a:cubicBezTo>
                  <a:cubicBezTo>
                    <a:pt x="2812" y="5751"/>
                    <a:pt x="3323" y="4857"/>
                    <a:pt x="4090" y="4218"/>
                  </a:cubicBezTo>
                  <a:cubicBezTo>
                    <a:pt x="5496" y="2684"/>
                    <a:pt x="7541" y="1789"/>
                    <a:pt x="9714" y="1789"/>
                  </a:cubicBezTo>
                  <a:cubicBezTo>
                    <a:pt x="10864" y="1789"/>
                    <a:pt x="11886" y="2045"/>
                    <a:pt x="12781" y="2428"/>
                  </a:cubicBezTo>
                  <a:cubicBezTo>
                    <a:pt x="12781" y="2428"/>
                    <a:pt x="12781" y="2428"/>
                    <a:pt x="12781" y="2428"/>
                  </a:cubicBezTo>
                  <a:cubicBezTo>
                    <a:pt x="13804" y="2812"/>
                    <a:pt x="14698" y="3451"/>
                    <a:pt x="15465" y="4218"/>
                  </a:cubicBezTo>
                  <a:cubicBezTo>
                    <a:pt x="15465" y="4218"/>
                    <a:pt x="15465" y="4218"/>
                    <a:pt x="15465" y="4218"/>
                  </a:cubicBezTo>
                  <a:cubicBezTo>
                    <a:pt x="16232" y="4985"/>
                    <a:pt x="16743" y="5751"/>
                    <a:pt x="17127" y="6774"/>
                  </a:cubicBezTo>
                  <a:cubicBezTo>
                    <a:pt x="17254" y="6774"/>
                    <a:pt x="17254" y="6774"/>
                    <a:pt x="17254" y="6774"/>
                  </a:cubicBezTo>
                  <a:cubicBezTo>
                    <a:pt x="17638" y="7796"/>
                    <a:pt x="17766" y="8819"/>
                    <a:pt x="17766" y="9841"/>
                  </a:cubicBezTo>
                  <a:cubicBezTo>
                    <a:pt x="17766" y="10864"/>
                    <a:pt x="17638" y="12014"/>
                    <a:pt x="17127" y="12909"/>
                  </a:cubicBezTo>
                  <a:cubicBezTo>
                    <a:pt x="16743" y="13931"/>
                    <a:pt x="16232" y="14826"/>
                    <a:pt x="15465" y="15465"/>
                  </a:cubicBezTo>
                  <a:close/>
                  <a:moveTo>
                    <a:pt x="7285" y="3962"/>
                  </a:moveTo>
                  <a:cubicBezTo>
                    <a:pt x="7285" y="3962"/>
                    <a:pt x="7285" y="3962"/>
                    <a:pt x="7285" y="3962"/>
                  </a:cubicBezTo>
                  <a:cubicBezTo>
                    <a:pt x="6902" y="4090"/>
                    <a:pt x="6518" y="4346"/>
                    <a:pt x="6263" y="4601"/>
                  </a:cubicBezTo>
                  <a:cubicBezTo>
                    <a:pt x="5879" y="4857"/>
                    <a:pt x="5624" y="4985"/>
                    <a:pt x="5240" y="5368"/>
                  </a:cubicBezTo>
                  <a:cubicBezTo>
                    <a:pt x="5240" y="5368"/>
                    <a:pt x="5240" y="5368"/>
                    <a:pt x="5240" y="5368"/>
                  </a:cubicBezTo>
                  <a:cubicBezTo>
                    <a:pt x="5240" y="5368"/>
                    <a:pt x="5240" y="5368"/>
                    <a:pt x="5240" y="5368"/>
                  </a:cubicBezTo>
                  <a:cubicBezTo>
                    <a:pt x="4985" y="5624"/>
                    <a:pt x="4729" y="6007"/>
                    <a:pt x="4473" y="6263"/>
                  </a:cubicBezTo>
                  <a:cubicBezTo>
                    <a:pt x="4473" y="6263"/>
                    <a:pt x="4473" y="6263"/>
                    <a:pt x="4473" y="6263"/>
                  </a:cubicBezTo>
                  <a:cubicBezTo>
                    <a:pt x="4218" y="6646"/>
                    <a:pt x="4090" y="7030"/>
                    <a:pt x="3962" y="7413"/>
                  </a:cubicBezTo>
                  <a:cubicBezTo>
                    <a:pt x="3834" y="7669"/>
                    <a:pt x="3962" y="7924"/>
                    <a:pt x="4218" y="8052"/>
                  </a:cubicBezTo>
                  <a:cubicBezTo>
                    <a:pt x="4473" y="8180"/>
                    <a:pt x="4857" y="8052"/>
                    <a:pt x="4857" y="7796"/>
                  </a:cubicBezTo>
                  <a:cubicBezTo>
                    <a:pt x="4985" y="7413"/>
                    <a:pt x="5240" y="7157"/>
                    <a:pt x="5368" y="6902"/>
                  </a:cubicBezTo>
                  <a:cubicBezTo>
                    <a:pt x="5624" y="6646"/>
                    <a:pt x="5751" y="6391"/>
                    <a:pt x="6007" y="6135"/>
                  </a:cubicBezTo>
                  <a:cubicBezTo>
                    <a:pt x="6263" y="5879"/>
                    <a:pt x="6518" y="5624"/>
                    <a:pt x="6774" y="5496"/>
                  </a:cubicBezTo>
                  <a:cubicBezTo>
                    <a:pt x="7157" y="5240"/>
                    <a:pt x="7413" y="5112"/>
                    <a:pt x="7669" y="4985"/>
                  </a:cubicBezTo>
                  <a:cubicBezTo>
                    <a:pt x="7924" y="4857"/>
                    <a:pt x="8052" y="4601"/>
                    <a:pt x="8052" y="4218"/>
                  </a:cubicBezTo>
                  <a:cubicBezTo>
                    <a:pt x="7924" y="3962"/>
                    <a:pt x="7541" y="3834"/>
                    <a:pt x="7285" y="3962"/>
                  </a:cubicBezTo>
                  <a:close/>
                  <a:moveTo>
                    <a:pt x="15593" y="9330"/>
                  </a:moveTo>
                  <a:cubicBezTo>
                    <a:pt x="15593" y="9330"/>
                    <a:pt x="15593" y="9330"/>
                    <a:pt x="15593" y="9330"/>
                  </a:cubicBezTo>
                  <a:cubicBezTo>
                    <a:pt x="15337" y="9330"/>
                    <a:pt x="15082" y="9586"/>
                    <a:pt x="15082" y="9841"/>
                  </a:cubicBezTo>
                  <a:cubicBezTo>
                    <a:pt x="15082" y="10480"/>
                    <a:pt x="14954" y="11247"/>
                    <a:pt x="14698" y="11886"/>
                  </a:cubicBezTo>
                  <a:cubicBezTo>
                    <a:pt x="14570" y="11886"/>
                    <a:pt x="14570" y="11886"/>
                    <a:pt x="14570" y="11886"/>
                  </a:cubicBezTo>
                  <a:cubicBezTo>
                    <a:pt x="14315" y="12525"/>
                    <a:pt x="14059" y="13037"/>
                    <a:pt x="13548" y="13548"/>
                  </a:cubicBezTo>
                  <a:cubicBezTo>
                    <a:pt x="13037" y="14059"/>
                    <a:pt x="12398" y="14443"/>
                    <a:pt x="11759" y="14698"/>
                  </a:cubicBezTo>
                  <a:cubicBezTo>
                    <a:pt x="11120" y="14954"/>
                    <a:pt x="10480" y="15082"/>
                    <a:pt x="9714" y="15082"/>
                  </a:cubicBezTo>
                  <a:cubicBezTo>
                    <a:pt x="9458" y="15082"/>
                    <a:pt x="9202" y="15337"/>
                    <a:pt x="9202" y="15593"/>
                  </a:cubicBezTo>
                  <a:cubicBezTo>
                    <a:pt x="9202" y="15976"/>
                    <a:pt x="9458" y="16232"/>
                    <a:pt x="9714" y="16232"/>
                  </a:cubicBezTo>
                  <a:cubicBezTo>
                    <a:pt x="10608" y="16232"/>
                    <a:pt x="11375" y="15976"/>
                    <a:pt x="12142" y="15721"/>
                  </a:cubicBezTo>
                  <a:cubicBezTo>
                    <a:pt x="12909" y="15337"/>
                    <a:pt x="13676" y="14954"/>
                    <a:pt x="14315" y="14315"/>
                  </a:cubicBezTo>
                  <a:cubicBezTo>
                    <a:pt x="14826" y="13676"/>
                    <a:pt x="15337" y="13037"/>
                    <a:pt x="15593" y="12270"/>
                  </a:cubicBezTo>
                  <a:cubicBezTo>
                    <a:pt x="15593" y="12270"/>
                    <a:pt x="15593" y="12270"/>
                    <a:pt x="15593" y="12270"/>
                  </a:cubicBezTo>
                  <a:cubicBezTo>
                    <a:pt x="15976" y="11503"/>
                    <a:pt x="16104" y="10608"/>
                    <a:pt x="16104" y="9841"/>
                  </a:cubicBezTo>
                  <a:cubicBezTo>
                    <a:pt x="16104" y="9586"/>
                    <a:pt x="15849" y="9330"/>
                    <a:pt x="15593" y="9330"/>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08" name="Group"/>
          <p:cNvGrpSpPr/>
          <p:nvPr/>
        </p:nvGrpSpPr>
        <p:grpSpPr>
          <a:xfrm>
            <a:off x="11397606" y="9296999"/>
            <a:ext cx="1836540" cy="1079501"/>
            <a:chOff x="95249" y="0"/>
            <a:chExt cx="1836538" cy="1079500"/>
          </a:xfrm>
        </p:grpSpPr>
        <p:sp>
          <p:nvSpPr>
            <p:cNvPr id="205" name="Line"/>
            <p:cNvSpPr/>
            <p:nvPr/>
          </p:nvSpPr>
          <p:spPr>
            <a:xfrm>
              <a:off x="95250" y="552450"/>
              <a:ext cx="1380276" cy="1"/>
            </a:xfrm>
            <a:prstGeom prst="line">
              <a:avLst/>
            </a:prstGeom>
            <a:noFill/>
            <a:ln w="63500" cap="flat">
              <a:solidFill>
                <a:srgbClr val="C777DA"/>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06" name="Circle"/>
            <p:cNvSpPr/>
            <p:nvPr/>
          </p:nvSpPr>
          <p:spPr>
            <a:xfrm>
              <a:off x="852288" y="0"/>
              <a:ext cx="1079501" cy="1079500"/>
            </a:xfrm>
            <a:prstGeom prst="ellipse">
              <a:avLst/>
            </a:prstGeom>
            <a:solidFill>
              <a:srgbClr val="C877DA"/>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07" name="Freeform 285"/>
            <p:cNvSpPr/>
            <p:nvPr/>
          </p:nvSpPr>
          <p:spPr>
            <a:xfrm>
              <a:off x="1182462" y="321795"/>
              <a:ext cx="388314" cy="461310"/>
            </a:xfrm>
            <a:custGeom>
              <a:avLst/>
              <a:gdLst/>
              <a:ahLst/>
              <a:cxnLst>
                <a:cxn ang="0">
                  <a:pos x="wd2" y="hd2"/>
                </a:cxn>
                <a:cxn ang="5400000">
                  <a:pos x="wd2" y="hd2"/>
                </a:cxn>
                <a:cxn ang="10800000">
                  <a:pos x="wd2" y="hd2"/>
                </a:cxn>
                <a:cxn ang="16200000">
                  <a:pos x="wd2" y="hd2"/>
                </a:cxn>
              </a:cxnLst>
              <a:rect l="0" t="0" r="r" b="b"/>
              <a:pathLst>
                <a:path w="21600" h="21540" fill="norm" stroke="1" extrusionOk="0">
                  <a:moveTo>
                    <a:pt x="18288" y="181"/>
                  </a:moveTo>
                  <a:cubicBezTo>
                    <a:pt x="18576" y="-60"/>
                    <a:pt x="19008" y="-60"/>
                    <a:pt x="19152" y="181"/>
                  </a:cubicBezTo>
                  <a:cubicBezTo>
                    <a:pt x="19440" y="423"/>
                    <a:pt x="19440" y="664"/>
                    <a:pt x="19152" y="905"/>
                  </a:cubicBezTo>
                  <a:cubicBezTo>
                    <a:pt x="18576" y="1388"/>
                    <a:pt x="18576" y="1388"/>
                    <a:pt x="18576" y="1388"/>
                  </a:cubicBezTo>
                  <a:cubicBezTo>
                    <a:pt x="19440" y="2233"/>
                    <a:pt x="20160" y="3198"/>
                    <a:pt x="20736" y="4284"/>
                  </a:cubicBezTo>
                  <a:cubicBezTo>
                    <a:pt x="21312" y="5491"/>
                    <a:pt x="21600" y="6818"/>
                    <a:pt x="21600" y="8146"/>
                  </a:cubicBezTo>
                  <a:cubicBezTo>
                    <a:pt x="21600" y="9473"/>
                    <a:pt x="21312" y="10800"/>
                    <a:pt x="20736" y="12007"/>
                  </a:cubicBezTo>
                  <a:cubicBezTo>
                    <a:pt x="20160" y="13214"/>
                    <a:pt x="19296" y="14300"/>
                    <a:pt x="18144" y="15265"/>
                  </a:cubicBezTo>
                  <a:cubicBezTo>
                    <a:pt x="18144" y="15265"/>
                    <a:pt x="18144" y="15265"/>
                    <a:pt x="18144" y="15265"/>
                  </a:cubicBezTo>
                  <a:cubicBezTo>
                    <a:pt x="16992" y="16110"/>
                    <a:pt x="15696" y="16834"/>
                    <a:pt x="14256" y="17437"/>
                  </a:cubicBezTo>
                  <a:cubicBezTo>
                    <a:pt x="14256" y="17437"/>
                    <a:pt x="14256" y="17437"/>
                    <a:pt x="14256" y="17437"/>
                  </a:cubicBezTo>
                  <a:cubicBezTo>
                    <a:pt x="13104" y="17799"/>
                    <a:pt x="11952" y="18041"/>
                    <a:pt x="10656" y="18161"/>
                  </a:cubicBezTo>
                  <a:cubicBezTo>
                    <a:pt x="10800" y="18161"/>
                    <a:pt x="10800" y="18161"/>
                    <a:pt x="10800" y="18282"/>
                  </a:cubicBezTo>
                  <a:cubicBezTo>
                    <a:pt x="10800" y="19851"/>
                    <a:pt x="10800" y="19851"/>
                    <a:pt x="10800" y="19851"/>
                  </a:cubicBezTo>
                  <a:cubicBezTo>
                    <a:pt x="14544" y="19851"/>
                    <a:pt x="14544" y="19851"/>
                    <a:pt x="14544" y="19851"/>
                  </a:cubicBezTo>
                  <a:cubicBezTo>
                    <a:pt x="15120" y="19851"/>
                    <a:pt x="15552" y="20213"/>
                    <a:pt x="15552" y="20695"/>
                  </a:cubicBezTo>
                  <a:cubicBezTo>
                    <a:pt x="15552" y="21178"/>
                    <a:pt x="15120" y="21540"/>
                    <a:pt x="14544" y="21540"/>
                  </a:cubicBezTo>
                  <a:cubicBezTo>
                    <a:pt x="9792" y="21540"/>
                    <a:pt x="9792" y="21540"/>
                    <a:pt x="9792" y="21540"/>
                  </a:cubicBezTo>
                  <a:cubicBezTo>
                    <a:pt x="9648" y="21540"/>
                    <a:pt x="9648" y="21540"/>
                    <a:pt x="9648" y="21540"/>
                  </a:cubicBezTo>
                  <a:cubicBezTo>
                    <a:pt x="9648" y="21540"/>
                    <a:pt x="9648" y="21540"/>
                    <a:pt x="9648" y="21540"/>
                  </a:cubicBezTo>
                  <a:cubicBezTo>
                    <a:pt x="4896" y="21540"/>
                    <a:pt x="4896" y="21540"/>
                    <a:pt x="4896" y="21540"/>
                  </a:cubicBezTo>
                  <a:cubicBezTo>
                    <a:pt x="4320" y="21540"/>
                    <a:pt x="3744" y="21178"/>
                    <a:pt x="3744" y="20695"/>
                  </a:cubicBezTo>
                  <a:cubicBezTo>
                    <a:pt x="3744" y="20213"/>
                    <a:pt x="4320" y="19851"/>
                    <a:pt x="4896" y="19851"/>
                  </a:cubicBezTo>
                  <a:cubicBezTo>
                    <a:pt x="8640" y="19851"/>
                    <a:pt x="8640" y="19851"/>
                    <a:pt x="8640" y="19851"/>
                  </a:cubicBezTo>
                  <a:cubicBezTo>
                    <a:pt x="8640" y="18282"/>
                    <a:pt x="8640" y="18282"/>
                    <a:pt x="8640" y="18282"/>
                  </a:cubicBezTo>
                  <a:cubicBezTo>
                    <a:pt x="8640" y="18161"/>
                    <a:pt x="8640" y="18161"/>
                    <a:pt x="8640" y="18161"/>
                  </a:cubicBezTo>
                  <a:cubicBezTo>
                    <a:pt x="7488" y="18041"/>
                    <a:pt x="6336" y="17799"/>
                    <a:pt x="5184" y="17437"/>
                  </a:cubicBezTo>
                  <a:cubicBezTo>
                    <a:pt x="3888" y="16955"/>
                    <a:pt x="2736" y="16351"/>
                    <a:pt x="1728" y="15506"/>
                  </a:cubicBezTo>
                  <a:cubicBezTo>
                    <a:pt x="1152" y="16110"/>
                    <a:pt x="1152" y="16110"/>
                    <a:pt x="1152" y="16110"/>
                  </a:cubicBezTo>
                  <a:cubicBezTo>
                    <a:pt x="864" y="16231"/>
                    <a:pt x="432" y="16231"/>
                    <a:pt x="288" y="16110"/>
                  </a:cubicBezTo>
                  <a:cubicBezTo>
                    <a:pt x="0" y="15868"/>
                    <a:pt x="0" y="15506"/>
                    <a:pt x="288" y="15386"/>
                  </a:cubicBezTo>
                  <a:cubicBezTo>
                    <a:pt x="2448" y="13455"/>
                    <a:pt x="2448" y="13455"/>
                    <a:pt x="2448" y="13455"/>
                  </a:cubicBezTo>
                  <a:cubicBezTo>
                    <a:pt x="1008" y="12128"/>
                    <a:pt x="0" y="10197"/>
                    <a:pt x="0" y="8146"/>
                  </a:cubicBezTo>
                  <a:cubicBezTo>
                    <a:pt x="0" y="5853"/>
                    <a:pt x="1152" y="3922"/>
                    <a:pt x="2880" y="2353"/>
                  </a:cubicBezTo>
                  <a:cubicBezTo>
                    <a:pt x="2880" y="2353"/>
                    <a:pt x="2880" y="2353"/>
                    <a:pt x="2880" y="2353"/>
                  </a:cubicBezTo>
                  <a:cubicBezTo>
                    <a:pt x="2880" y="2353"/>
                    <a:pt x="2880" y="2353"/>
                    <a:pt x="2880" y="2353"/>
                  </a:cubicBezTo>
                  <a:cubicBezTo>
                    <a:pt x="4608" y="905"/>
                    <a:pt x="7056" y="61"/>
                    <a:pt x="9648" y="61"/>
                  </a:cubicBezTo>
                  <a:cubicBezTo>
                    <a:pt x="12240" y="61"/>
                    <a:pt x="14400" y="785"/>
                    <a:pt x="16128" y="1991"/>
                  </a:cubicBezTo>
                  <a:cubicBezTo>
                    <a:pt x="17280" y="1026"/>
                    <a:pt x="17280" y="1026"/>
                    <a:pt x="17280" y="1026"/>
                  </a:cubicBezTo>
                  <a:cubicBezTo>
                    <a:pt x="17280" y="1026"/>
                    <a:pt x="17280" y="1026"/>
                    <a:pt x="17280" y="1026"/>
                  </a:cubicBezTo>
                  <a:cubicBezTo>
                    <a:pt x="17280" y="1026"/>
                    <a:pt x="17280" y="1026"/>
                    <a:pt x="17280" y="1026"/>
                  </a:cubicBezTo>
                  <a:cubicBezTo>
                    <a:pt x="17280" y="1026"/>
                    <a:pt x="17280" y="1026"/>
                    <a:pt x="17280" y="1026"/>
                  </a:cubicBezTo>
                  <a:cubicBezTo>
                    <a:pt x="18288" y="181"/>
                    <a:pt x="18288" y="181"/>
                    <a:pt x="18288" y="181"/>
                  </a:cubicBezTo>
                  <a:close/>
                  <a:moveTo>
                    <a:pt x="17712" y="2112"/>
                  </a:moveTo>
                  <a:cubicBezTo>
                    <a:pt x="17712" y="2112"/>
                    <a:pt x="17712" y="2112"/>
                    <a:pt x="17712" y="2112"/>
                  </a:cubicBezTo>
                  <a:cubicBezTo>
                    <a:pt x="16992" y="2715"/>
                    <a:pt x="16992" y="2715"/>
                    <a:pt x="16992" y="2715"/>
                  </a:cubicBezTo>
                  <a:cubicBezTo>
                    <a:pt x="18432" y="4163"/>
                    <a:pt x="19440" y="6094"/>
                    <a:pt x="19440" y="8146"/>
                  </a:cubicBezTo>
                  <a:cubicBezTo>
                    <a:pt x="19440" y="10438"/>
                    <a:pt x="18288" y="12369"/>
                    <a:pt x="16560" y="13817"/>
                  </a:cubicBezTo>
                  <a:cubicBezTo>
                    <a:pt x="16560" y="13938"/>
                    <a:pt x="16560" y="13938"/>
                    <a:pt x="16560" y="13938"/>
                  </a:cubicBezTo>
                  <a:cubicBezTo>
                    <a:pt x="14832" y="15386"/>
                    <a:pt x="12384" y="16231"/>
                    <a:pt x="9648" y="16231"/>
                  </a:cubicBezTo>
                  <a:cubicBezTo>
                    <a:pt x="7200" y="16231"/>
                    <a:pt x="5040" y="15506"/>
                    <a:pt x="3312" y="14179"/>
                  </a:cubicBezTo>
                  <a:cubicBezTo>
                    <a:pt x="2592" y="14782"/>
                    <a:pt x="2592" y="14782"/>
                    <a:pt x="2592" y="14782"/>
                  </a:cubicBezTo>
                  <a:cubicBezTo>
                    <a:pt x="3456" y="15506"/>
                    <a:pt x="4464" y="16110"/>
                    <a:pt x="5616" y="16472"/>
                  </a:cubicBezTo>
                  <a:cubicBezTo>
                    <a:pt x="6912" y="16834"/>
                    <a:pt x="8208" y="17075"/>
                    <a:pt x="9648" y="17075"/>
                  </a:cubicBezTo>
                  <a:cubicBezTo>
                    <a:pt x="11232" y="17075"/>
                    <a:pt x="12528" y="16834"/>
                    <a:pt x="13824" y="16472"/>
                  </a:cubicBezTo>
                  <a:cubicBezTo>
                    <a:pt x="13824" y="16472"/>
                    <a:pt x="13824" y="16472"/>
                    <a:pt x="13824" y="16472"/>
                  </a:cubicBezTo>
                  <a:cubicBezTo>
                    <a:pt x="15120" y="15989"/>
                    <a:pt x="16272" y="15265"/>
                    <a:pt x="17280" y="14541"/>
                  </a:cubicBezTo>
                  <a:cubicBezTo>
                    <a:pt x="18288" y="13696"/>
                    <a:pt x="19152" y="12731"/>
                    <a:pt x="19584" y="11524"/>
                  </a:cubicBezTo>
                  <a:cubicBezTo>
                    <a:pt x="20160" y="10559"/>
                    <a:pt x="20448" y="9352"/>
                    <a:pt x="20448" y="8146"/>
                  </a:cubicBezTo>
                  <a:cubicBezTo>
                    <a:pt x="20448" y="6939"/>
                    <a:pt x="20160" y="5732"/>
                    <a:pt x="19584" y="4646"/>
                  </a:cubicBezTo>
                  <a:cubicBezTo>
                    <a:pt x="19152" y="3801"/>
                    <a:pt x="18576" y="2957"/>
                    <a:pt x="17712" y="2112"/>
                  </a:cubicBezTo>
                  <a:close/>
                  <a:moveTo>
                    <a:pt x="15120" y="3560"/>
                  </a:moveTo>
                  <a:cubicBezTo>
                    <a:pt x="15120" y="3560"/>
                    <a:pt x="15120" y="3560"/>
                    <a:pt x="15120" y="3560"/>
                  </a:cubicBezTo>
                  <a:cubicBezTo>
                    <a:pt x="13824" y="2474"/>
                    <a:pt x="11808" y="1750"/>
                    <a:pt x="9648" y="1750"/>
                  </a:cubicBezTo>
                  <a:cubicBezTo>
                    <a:pt x="7632" y="1750"/>
                    <a:pt x="5760" y="2474"/>
                    <a:pt x="4320" y="3560"/>
                  </a:cubicBezTo>
                  <a:cubicBezTo>
                    <a:pt x="4320" y="3560"/>
                    <a:pt x="4320" y="3560"/>
                    <a:pt x="4320" y="3560"/>
                  </a:cubicBezTo>
                  <a:cubicBezTo>
                    <a:pt x="2880" y="4767"/>
                    <a:pt x="2016" y="6336"/>
                    <a:pt x="2016" y="8146"/>
                  </a:cubicBezTo>
                  <a:cubicBezTo>
                    <a:pt x="2016" y="9956"/>
                    <a:pt x="2880" y="11524"/>
                    <a:pt x="4320" y="12731"/>
                  </a:cubicBezTo>
                  <a:cubicBezTo>
                    <a:pt x="5760" y="13817"/>
                    <a:pt x="7632" y="14541"/>
                    <a:pt x="9648" y="14541"/>
                  </a:cubicBezTo>
                  <a:cubicBezTo>
                    <a:pt x="11808" y="14541"/>
                    <a:pt x="13680" y="13817"/>
                    <a:pt x="15120" y="12731"/>
                  </a:cubicBezTo>
                  <a:cubicBezTo>
                    <a:pt x="15120" y="12731"/>
                    <a:pt x="15120" y="12731"/>
                    <a:pt x="15120" y="12731"/>
                  </a:cubicBezTo>
                  <a:cubicBezTo>
                    <a:pt x="16560" y="11524"/>
                    <a:pt x="17424" y="9956"/>
                    <a:pt x="17424" y="8146"/>
                  </a:cubicBezTo>
                  <a:cubicBezTo>
                    <a:pt x="17424" y="6336"/>
                    <a:pt x="16560" y="4767"/>
                    <a:pt x="15120" y="3560"/>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12" name="Group"/>
          <p:cNvGrpSpPr/>
          <p:nvPr/>
        </p:nvGrpSpPr>
        <p:grpSpPr>
          <a:xfrm>
            <a:off x="10408325" y="5769385"/>
            <a:ext cx="2748783" cy="1079501"/>
            <a:chOff x="0" y="0"/>
            <a:chExt cx="2748781" cy="1079500"/>
          </a:xfrm>
        </p:grpSpPr>
        <p:sp>
          <p:nvSpPr>
            <p:cNvPr id="209" name="Line"/>
            <p:cNvSpPr/>
            <p:nvPr/>
          </p:nvSpPr>
          <p:spPr>
            <a:xfrm>
              <a:off x="634999" y="539750"/>
              <a:ext cx="2113783" cy="0"/>
            </a:xfrm>
            <a:prstGeom prst="line">
              <a:avLst/>
            </a:prstGeom>
            <a:noFill/>
            <a:ln w="63500" cap="flat">
              <a:solidFill>
                <a:srgbClr val="FFD01D"/>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10" name="Circle"/>
            <p:cNvSpPr/>
            <p:nvPr/>
          </p:nvSpPr>
          <p:spPr>
            <a:xfrm>
              <a:off x="0" y="0"/>
              <a:ext cx="1079500" cy="1079500"/>
            </a:xfrm>
            <a:prstGeom prst="ellipse">
              <a:avLst/>
            </a:prstGeom>
            <a:solidFill>
              <a:srgbClr val="FFD01D"/>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11" name="Freeform 204"/>
            <p:cNvSpPr/>
            <p:nvPr/>
          </p:nvSpPr>
          <p:spPr>
            <a:xfrm>
              <a:off x="303385" y="303386"/>
              <a:ext cx="472730" cy="472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1" y="0"/>
                  </a:moveTo>
                  <a:cubicBezTo>
                    <a:pt x="13810" y="0"/>
                    <a:pt x="16407" y="1180"/>
                    <a:pt x="18413" y="3187"/>
                  </a:cubicBezTo>
                  <a:cubicBezTo>
                    <a:pt x="18413" y="3187"/>
                    <a:pt x="18413" y="3187"/>
                    <a:pt x="18413" y="3187"/>
                  </a:cubicBezTo>
                  <a:cubicBezTo>
                    <a:pt x="20420" y="5075"/>
                    <a:pt x="21600" y="7790"/>
                    <a:pt x="21600" y="10741"/>
                  </a:cubicBezTo>
                  <a:cubicBezTo>
                    <a:pt x="21600" y="13810"/>
                    <a:pt x="20420" y="16407"/>
                    <a:pt x="18413" y="18413"/>
                  </a:cubicBezTo>
                  <a:cubicBezTo>
                    <a:pt x="18413" y="18413"/>
                    <a:pt x="18413" y="18413"/>
                    <a:pt x="18413" y="18413"/>
                  </a:cubicBezTo>
                  <a:cubicBezTo>
                    <a:pt x="18413" y="18413"/>
                    <a:pt x="18413" y="18413"/>
                    <a:pt x="18413" y="18413"/>
                  </a:cubicBezTo>
                  <a:cubicBezTo>
                    <a:pt x="16407" y="20420"/>
                    <a:pt x="13810" y="21600"/>
                    <a:pt x="10741" y="21600"/>
                  </a:cubicBezTo>
                  <a:cubicBezTo>
                    <a:pt x="7790" y="21600"/>
                    <a:pt x="5075" y="20420"/>
                    <a:pt x="3069" y="18413"/>
                  </a:cubicBezTo>
                  <a:cubicBezTo>
                    <a:pt x="3069" y="18413"/>
                    <a:pt x="3069" y="18413"/>
                    <a:pt x="3069" y="18413"/>
                  </a:cubicBezTo>
                  <a:cubicBezTo>
                    <a:pt x="3069" y="18413"/>
                    <a:pt x="3069" y="18413"/>
                    <a:pt x="3069" y="18413"/>
                  </a:cubicBezTo>
                  <a:cubicBezTo>
                    <a:pt x="3069" y="18413"/>
                    <a:pt x="3069" y="18413"/>
                    <a:pt x="3069" y="18413"/>
                  </a:cubicBezTo>
                  <a:cubicBezTo>
                    <a:pt x="1180" y="16407"/>
                    <a:pt x="0" y="13810"/>
                    <a:pt x="0" y="10741"/>
                  </a:cubicBezTo>
                  <a:cubicBezTo>
                    <a:pt x="0" y="7790"/>
                    <a:pt x="1180" y="5075"/>
                    <a:pt x="3069" y="3187"/>
                  </a:cubicBezTo>
                  <a:cubicBezTo>
                    <a:pt x="3069" y="3187"/>
                    <a:pt x="3069" y="3187"/>
                    <a:pt x="3069" y="3187"/>
                  </a:cubicBezTo>
                  <a:cubicBezTo>
                    <a:pt x="3069" y="3187"/>
                    <a:pt x="3069" y="3187"/>
                    <a:pt x="3069" y="3187"/>
                  </a:cubicBezTo>
                  <a:cubicBezTo>
                    <a:pt x="3187" y="3187"/>
                    <a:pt x="3187" y="3187"/>
                    <a:pt x="3187" y="3187"/>
                  </a:cubicBezTo>
                  <a:cubicBezTo>
                    <a:pt x="5075" y="1180"/>
                    <a:pt x="7790" y="0"/>
                    <a:pt x="10741" y="0"/>
                  </a:cubicBezTo>
                  <a:close/>
                  <a:moveTo>
                    <a:pt x="11331" y="10505"/>
                  </a:moveTo>
                  <a:cubicBezTo>
                    <a:pt x="11331" y="10505"/>
                    <a:pt x="11331" y="10505"/>
                    <a:pt x="11331" y="10505"/>
                  </a:cubicBezTo>
                  <a:cubicBezTo>
                    <a:pt x="18885" y="14872"/>
                    <a:pt x="18885" y="14872"/>
                    <a:pt x="18885" y="14872"/>
                  </a:cubicBezTo>
                  <a:cubicBezTo>
                    <a:pt x="19593" y="13692"/>
                    <a:pt x="19948" y="12275"/>
                    <a:pt x="19948" y="10741"/>
                  </a:cubicBezTo>
                  <a:cubicBezTo>
                    <a:pt x="19948" y="8262"/>
                    <a:pt x="18885" y="5902"/>
                    <a:pt x="17233" y="4367"/>
                  </a:cubicBezTo>
                  <a:cubicBezTo>
                    <a:pt x="17233" y="4249"/>
                    <a:pt x="17233" y="4249"/>
                    <a:pt x="17233" y="4249"/>
                  </a:cubicBezTo>
                  <a:cubicBezTo>
                    <a:pt x="15698" y="2715"/>
                    <a:pt x="13574" y="1770"/>
                    <a:pt x="11331" y="1652"/>
                  </a:cubicBezTo>
                  <a:cubicBezTo>
                    <a:pt x="11331" y="10505"/>
                    <a:pt x="11331" y="10505"/>
                    <a:pt x="11331" y="10505"/>
                  </a:cubicBezTo>
                  <a:close/>
                  <a:moveTo>
                    <a:pt x="18413" y="15816"/>
                  </a:moveTo>
                  <a:cubicBezTo>
                    <a:pt x="18413" y="15816"/>
                    <a:pt x="18413" y="15816"/>
                    <a:pt x="18413" y="15816"/>
                  </a:cubicBezTo>
                  <a:cubicBezTo>
                    <a:pt x="10505" y="11213"/>
                    <a:pt x="10505" y="11213"/>
                    <a:pt x="10505" y="11213"/>
                  </a:cubicBezTo>
                  <a:cubicBezTo>
                    <a:pt x="10387" y="11095"/>
                    <a:pt x="10269" y="10977"/>
                    <a:pt x="10269" y="10741"/>
                  </a:cubicBezTo>
                  <a:cubicBezTo>
                    <a:pt x="10269" y="1652"/>
                    <a:pt x="10269" y="1652"/>
                    <a:pt x="10269" y="1652"/>
                  </a:cubicBezTo>
                  <a:cubicBezTo>
                    <a:pt x="7908" y="1770"/>
                    <a:pt x="5784" y="2715"/>
                    <a:pt x="4249" y="4249"/>
                  </a:cubicBezTo>
                  <a:cubicBezTo>
                    <a:pt x="4249" y="4367"/>
                    <a:pt x="4249" y="4367"/>
                    <a:pt x="4249" y="4367"/>
                  </a:cubicBezTo>
                  <a:cubicBezTo>
                    <a:pt x="2597" y="5902"/>
                    <a:pt x="1652" y="8262"/>
                    <a:pt x="1652" y="10741"/>
                  </a:cubicBezTo>
                  <a:cubicBezTo>
                    <a:pt x="1652" y="13338"/>
                    <a:pt x="2597" y="15580"/>
                    <a:pt x="4249" y="17233"/>
                  </a:cubicBezTo>
                  <a:cubicBezTo>
                    <a:pt x="5902" y="18885"/>
                    <a:pt x="8262" y="19948"/>
                    <a:pt x="10741" y="19948"/>
                  </a:cubicBezTo>
                  <a:cubicBezTo>
                    <a:pt x="13338" y="19948"/>
                    <a:pt x="15580" y="18885"/>
                    <a:pt x="17233" y="17233"/>
                  </a:cubicBezTo>
                  <a:cubicBezTo>
                    <a:pt x="17233" y="17233"/>
                    <a:pt x="17233" y="17233"/>
                    <a:pt x="17233" y="17233"/>
                  </a:cubicBezTo>
                  <a:cubicBezTo>
                    <a:pt x="17705" y="16761"/>
                    <a:pt x="18059" y="16289"/>
                    <a:pt x="18413" y="15816"/>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16" name="Group"/>
          <p:cNvGrpSpPr/>
          <p:nvPr/>
        </p:nvGrpSpPr>
        <p:grpSpPr>
          <a:xfrm>
            <a:off x="10984360" y="8080785"/>
            <a:ext cx="2172748" cy="1079501"/>
            <a:chOff x="0" y="0"/>
            <a:chExt cx="2172746" cy="1079500"/>
          </a:xfrm>
        </p:grpSpPr>
        <p:sp>
          <p:nvSpPr>
            <p:cNvPr id="213" name="Line"/>
            <p:cNvSpPr/>
            <p:nvPr/>
          </p:nvSpPr>
          <p:spPr>
            <a:xfrm>
              <a:off x="635000" y="539750"/>
              <a:ext cx="1537747" cy="0"/>
            </a:xfrm>
            <a:prstGeom prst="line">
              <a:avLst/>
            </a:prstGeom>
            <a:noFill/>
            <a:ln w="63500" cap="flat">
              <a:solidFill>
                <a:srgbClr val="37B1E6"/>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14" name="Circle"/>
            <p:cNvSpPr/>
            <p:nvPr/>
          </p:nvSpPr>
          <p:spPr>
            <a:xfrm>
              <a:off x="0" y="0"/>
              <a:ext cx="1079500" cy="1079500"/>
            </a:xfrm>
            <a:prstGeom prst="ellipse">
              <a:avLst/>
            </a:prstGeom>
            <a:solidFill>
              <a:srgbClr val="37B1E6"/>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15" name="Freeform 351"/>
            <p:cNvSpPr/>
            <p:nvPr/>
          </p:nvSpPr>
          <p:spPr>
            <a:xfrm>
              <a:off x="342085" y="342083"/>
              <a:ext cx="395330" cy="395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157"/>
                  </a:moveTo>
                  <a:cubicBezTo>
                    <a:pt x="21600" y="6263"/>
                    <a:pt x="21344" y="5368"/>
                    <a:pt x="20705" y="4729"/>
                  </a:cubicBezTo>
                  <a:cubicBezTo>
                    <a:pt x="16871" y="1022"/>
                    <a:pt x="16871" y="1022"/>
                    <a:pt x="16871" y="1022"/>
                  </a:cubicBezTo>
                  <a:cubicBezTo>
                    <a:pt x="16232" y="383"/>
                    <a:pt x="15337" y="0"/>
                    <a:pt x="14570" y="0"/>
                  </a:cubicBezTo>
                  <a:cubicBezTo>
                    <a:pt x="14570" y="0"/>
                    <a:pt x="14570" y="0"/>
                    <a:pt x="14570" y="0"/>
                  </a:cubicBezTo>
                  <a:cubicBezTo>
                    <a:pt x="14570" y="0"/>
                    <a:pt x="14570" y="0"/>
                    <a:pt x="14570" y="0"/>
                  </a:cubicBezTo>
                  <a:cubicBezTo>
                    <a:pt x="13676" y="0"/>
                    <a:pt x="12781" y="383"/>
                    <a:pt x="12142" y="1022"/>
                  </a:cubicBezTo>
                  <a:cubicBezTo>
                    <a:pt x="8180" y="4985"/>
                    <a:pt x="4218" y="8947"/>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3037"/>
                    <a:pt x="256" y="13037"/>
                    <a:pt x="256" y="13037"/>
                  </a:cubicBezTo>
                  <a:cubicBezTo>
                    <a:pt x="256" y="13037"/>
                    <a:pt x="256" y="13037"/>
                    <a:pt x="256" y="13037"/>
                  </a:cubicBezTo>
                  <a:cubicBezTo>
                    <a:pt x="256" y="13037"/>
                    <a:pt x="256" y="13037"/>
                    <a:pt x="256" y="13037"/>
                  </a:cubicBezTo>
                  <a:cubicBezTo>
                    <a:pt x="256" y="13037"/>
                    <a:pt x="256" y="13037"/>
                    <a:pt x="256" y="13037"/>
                  </a:cubicBezTo>
                  <a:cubicBezTo>
                    <a:pt x="256" y="13037"/>
                    <a:pt x="256" y="13037"/>
                    <a:pt x="256"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292"/>
                    <a:pt x="128" y="13292"/>
                    <a:pt x="128" y="13292"/>
                  </a:cubicBezTo>
                  <a:cubicBezTo>
                    <a:pt x="128" y="13292"/>
                    <a:pt x="128" y="13292"/>
                    <a:pt x="128" y="13292"/>
                  </a:cubicBezTo>
                  <a:cubicBezTo>
                    <a:pt x="128" y="13292"/>
                    <a:pt x="128" y="13292"/>
                    <a:pt x="128" y="13292"/>
                  </a:cubicBezTo>
                  <a:cubicBezTo>
                    <a:pt x="128" y="13292"/>
                    <a:pt x="128" y="13292"/>
                    <a:pt x="128" y="13292"/>
                  </a:cubicBezTo>
                  <a:cubicBezTo>
                    <a:pt x="128" y="13292"/>
                    <a:pt x="128" y="13292"/>
                    <a:pt x="128" y="13292"/>
                  </a:cubicBezTo>
                  <a:cubicBezTo>
                    <a:pt x="0" y="13292"/>
                    <a:pt x="0" y="13292"/>
                    <a:pt x="0" y="13292"/>
                  </a:cubicBezTo>
                  <a:cubicBezTo>
                    <a:pt x="0" y="13292"/>
                    <a:pt x="0" y="13292"/>
                    <a:pt x="0" y="13292"/>
                  </a:cubicBezTo>
                  <a:cubicBezTo>
                    <a:pt x="0" y="13292"/>
                    <a:pt x="0" y="13292"/>
                    <a:pt x="0" y="13292"/>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20705"/>
                    <a:pt x="0" y="20705"/>
                    <a:pt x="0" y="20705"/>
                  </a:cubicBezTo>
                  <a:cubicBezTo>
                    <a:pt x="0" y="21217"/>
                    <a:pt x="383" y="21600"/>
                    <a:pt x="895" y="21600"/>
                  </a:cubicBezTo>
                  <a:cubicBezTo>
                    <a:pt x="8180" y="21600"/>
                    <a:pt x="8180" y="21600"/>
                    <a:pt x="8180" y="21600"/>
                  </a:cubicBezTo>
                  <a:cubicBezTo>
                    <a:pt x="8180" y="21600"/>
                    <a:pt x="8180" y="21600"/>
                    <a:pt x="8180" y="21600"/>
                  </a:cubicBezTo>
                  <a:cubicBezTo>
                    <a:pt x="8180" y="21600"/>
                    <a:pt x="8180" y="21600"/>
                    <a:pt x="8180" y="21600"/>
                  </a:cubicBezTo>
                  <a:cubicBezTo>
                    <a:pt x="8308" y="21600"/>
                    <a:pt x="8308" y="21600"/>
                    <a:pt x="8308" y="21600"/>
                  </a:cubicBezTo>
                  <a:cubicBezTo>
                    <a:pt x="8308" y="21600"/>
                    <a:pt x="8308" y="21600"/>
                    <a:pt x="8308" y="21600"/>
                  </a:cubicBezTo>
                  <a:cubicBezTo>
                    <a:pt x="8308" y="21600"/>
                    <a:pt x="8308" y="21600"/>
                    <a:pt x="8308" y="21600"/>
                  </a:cubicBezTo>
                  <a:cubicBezTo>
                    <a:pt x="8308" y="21600"/>
                    <a:pt x="8308" y="21600"/>
                    <a:pt x="8308" y="21600"/>
                  </a:cubicBezTo>
                  <a:cubicBezTo>
                    <a:pt x="8308" y="21600"/>
                    <a:pt x="8308" y="21600"/>
                    <a:pt x="8308" y="21600"/>
                  </a:cubicBezTo>
                  <a:cubicBezTo>
                    <a:pt x="8308" y="21600"/>
                    <a:pt x="8308" y="21600"/>
                    <a:pt x="8308" y="21600"/>
                  </a:cubicBezTo>
                  <a:cubicBezTo>
                    <a:pt x="8436" y="21600"/>
                    <a:pt x="8436" y="21600"/>
                    <a:pt x="8436" y="21600"/>
                  </a:cubicBezTo>
                  <a:cubicBezTo>
                    <a:pt x="8436" y="21600"/>
                    <a:pt x="8436" y="21600"/>
                    <a:pt x="8436" y="21600"/>
                  </a:cubicBezTo>
                  <a:cubicBezTo>
                    <a:pt x="8436" y="21600"/>
                    <a:pt x="8436" y="21600"/>
                    <a:pt x="8436" y="21600"/>
                  </a:cubicBezTo>
                  <a:cubicBezTo>
                    <a:pt x="8436" y="21600"/>
                    <a:pt x="8436" y="21600"/>
                    <a:pt x="8436" y="21600"/>
                  </a:cubicBezTo>
                  <a:cubicBezTo>
                    <a:pt x="8436" y="21600"/>
                    <a:pt x="8436" y="21600"/>
                    <a:pt x="8436" y="21600"/>
                  </a:cubicBezTo>
                  <a:cubicBezTo>
                    <a:pt x="8563" y="21600"/>
                    <a:pt x="8563" y="21600"/>
                    <a:pt x="8563" y="21600"/>
                  </a:cubicBezTo>
                  <a:cubicBezTo>
                    <a:pt x="8563" y="21600"/>
                    <a:pt x="8563" y="21600"/>
                    <a:pt x="8563" y="21600"/>
                  </a:cubicBezTo>
                  <a:cubicBezTo>
                    <a:pt x="8563" y="21600"/>
                    <a:pt x="8563" y="21600"/>
                    <a:pt x="8563" y="21600"/>
                  </a:cubicBezTo>
                  <a:cubicBezTo>
                    <a:pt x="8563" y="21472"/>
                    <a:pt x="8563" y="21472"/>
                    <a:pt x="8563" y="21472"/>
                  </a:cubicBezTo>
                  <a:cubicBezTo>
                    <a:pt x="8563" y="21472"/>
                    <a:pt x="8563" y="21472"/>
                    <a:pt x="8563" y="21472"/>
                  </a:cubicBezTo>
                  <a:cubicBezTo>
                    <a:pt x="8563" y="21472"/>
                    <a:pt x="8563" y="21472"/>
                    <a:pt x="8563"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819" y="21472"/>
                    <a:pt x="8819" y="21472"/>
                    <a:pt x="8819" y="21472"/>
                  </a:cubicBezTo>
                  <a:cubicBezTo>
                    <a:pt x="8819" y="21344"/>
                    <a:pt x="8819" y="21344"/>
                    <a:pt x="8819" y="21344"/>
                  </a:cubicBezTo>
                  <a:cubicBezTo>
                    <a:pt x="8819" y="21344"/>
                    <a:pt x="8819" y="21344"/>
                    <a:pt x="8819" y="21344"/>
                  </a:cubicBezTo>
                  <a:cubicBezTo>
                    <a:pt x="12781" y="17382"/>
                    <a:pt x="16743" y="13420"/>
                    <a:pt x="20705" y="9458"/>
                  </a:cubicBezTo>
                  <a:cubicBezTo>
                    <a:pt x="21344" y="8819"/>
                    <a:pt x="21600" y="7924"/>
                    <a:pt x="21600" y="7157"/>
                  </a:cubicBezTo>
                  <a:cubicBezTo>
                    <a:pt x="21600" y="7157"/>
                    <a:pt x="21600" y="7157"/>
                    <a:pt x="21600" y="7157"/>
                  </a:cubicBezTo>
                  <a:close/>
                  <a:moveTo>
                    <a:pt x="10736" y="5112"/>
                  </a:moveTo>
                  <a:cubicBezTo>
                    <a:pt x="10736" y="5112"/>
                    <a:pt x="10736" y="5112"/>
                    <a:pt x="10736" y="5112"/>
                  </a:cubicBezTo>
                  <a:cubicBezTo>
                    <a:pt x="11759" y="6135"/>
                    <a:pt x="11759" y="6135"/>
                    <a:pt x="11759" y="6135"/>
                  </a:cubicBezTo>
                  <a:cubicBezTo>
                    <a:pt x="3323" y="14570"/>
                    <a:pt x="3323" y="14570"/>
                    <a:pt x="3323" y="14570"/>
                  </a:cubicBezTo>
                  <a:cubicBezTo>
                    <a:pt x="2173" y="13548"/>
                    <a:pt x="2173" y="13548"/>
                    <a:pt x="2173" y="13548"/>
                  </a:cubicBezTo>
                  <a:cubicBezTo>
                    <a:pt x="10736" y="5112"/>
                    <a:pt x="10736" y="5112"/>
                    <a:pt x="10736" y="5112"/>
                  </a:cubicBezTo>
                  <a:close/>
                  <a:moveTo>
                    <a:pt x="1789" y="19811"/>
                  </a:moveTo>
                  <a:cubicBezTo>
                    <a:pt x="1789" y="19811"/>
                    <a:pt x="1789" y="19811"/>
                    <a:pt x="1789" y="19811"/>
                  </a:cubicBezTo>
                  <a:cubicBezTo>
                    <a:pt x="1789" y="15721"/>
                    <a:pt x="1789" y="15721"/>
                    <a:pt x="1789" y="15721"/>
                  </a:cubicBezTo>
                  <a:cubicBezTo>
                    <a:pt x="6007" y="19811"/>
                    <a:pt x="6007" y="19811"/>
                    <a:pt x="6007" y="19811"/>
                  </a:cubicBezTo>
                  <a:cubicBezTo>
                    <a:pt x="1789" y="19811"/>
                    <a:pt x="1789" y="19811"/>
                    <a:pt x="1789" y="19811"/>
                  </a:cubicBezTo>
                  <a:close/>
                  <a:moveTo>
                    <a:pt x="4090" y="15337"/>
                  </a:moveTo>
                  <a:cubicBezTo>
                    <a:pt x="4090" y="15337"/>
                    <a:pt x="4090" y="15337"/>
                    <a:pt x="4090" y="15337"/>
                  </a:cubicBezTo>
                  <a:cubicBezTo>
                    <a:pt x="12525" y="6902"/>
                    <a:pt x="12525" y="6902"/>
                    <a:pt x="12525" y="6902"/>
                  </a:cubicBezTo>
                  <a:cubicBezTo>
                    <a:pt x="14826" y="9202"/>
                    <a:pt x="14826" y="9202"/>
                    <a:pt x="14826" y="9202"/>
                  </a:cubicBezTo>
                  <a:cubicBezTo>
                    <a:pt x="6263" y="17638"/>
                    <a:pt x="6263" y="17638"/>
                    <a:pt x="6263" y="17638"/>
                  </a:cubicBezTo>
                  <a:cubicBezTo>
                    <a:pt x="4090" y="15337"/>
                    <a:pt x="4090" y="15337"/>
                    <a:pt x="4090" y="15337"/>
                  </a:cubicBezTo>
                  <a:close/>
                  <a:moveTo>
                    <a:pt x="8180" y="19427"/>
                  </a:moveTo>
                  <a:cubicBezTo>
                    <a:pt x="8180" y="19427"/>
                    <a:pt x="8180" y="19427"/>
                    <a:pt x="8180" y="19427"/>
                  </a:cubicBezTo>
                  <a:cubicBezTo>
                    <a:pt x="7030" y="18405"/>
                    <a:pt x="7030" y="18405"/>
                    <a:pt x="7030" y="18405"/>
                  </a:cubicBezTo>
                  <a:cubicBezTo>
                    <a:pt x="15593" y="9841"/>
                    <a:pt x="15593" y="9841"/>
                    <a:pt x="15593" y="9841"/>
                  </a:cubicBezTo>
                  <a:cubicBezTo>
                    <a:pt x="16615" y="10992"/>
                    <a:pt x="16615" y="10992"/>
                    <a:pt x="16615" y="10992"/>
                  </a:cubicBezTo>
                  <a:cubicBezTo>
                    <a:pt x="8180" y="19427"/>
                    <a:pt x="8180" y="19427"/>
                    <a:pt x="8180" y="19427"/>
                  </a:cubicBezTo>
                  <a:close/>
                  <a:moveTo>
                    <a:pt x="19811" y="7157"/>
                  </a:moveTo>
                  <a:cubicBezTo>
                    <a:pt x="19811" y="7157"/>
                    <a:pt x="19811" y="7157"/>
                    <a:pt x="19811" y="7157"/>
                  </a:cubicBezTo>
                  <a:cubicBezTo>
                    <a:pt x="19811" y="7157"/>
                    <a:pt x="19811" y="7157"/>
                    <a:pt x="19811" y="7157"/>
                  </a:cubicBezTo>
                  <a:cubicBezTo>
                    <a:pt x="19811" y="7541"/>
                    <a:pt x="19683" y="7924"/>
                    <a:pt x="19427" y="8180"/>
                  </a:cubicBezTo>
                  <a:cubicBezTo>
                    <a:pt x="17893" y="9714"/>
                    <a:pt x="17893" y="9714"/>
                    <a:pt x="17893" y="9714"/>
                  </a:cubicBezTo>
                  <a:cubicBezTo>
                    <a:pt x="12014" y="3834"/>
                    <a:pt x="12014" y="3834"/>
                    <a:pt x="12014" y="3834"/>
                  </a:cubicBezTo>
                  <a:cubicBezTo>
                    <a:pt x="12142" y="3579"/>
                    <a:pt x="12142" y="3579"/>
                    <a:pt x="12142" y="3579"/>
                  </a:cubicBezTo>
                  <a:cubicBezTo>
                    <a:pt x="12653" y="3067"/>
                    <a:pt x="12653" y="3067"/>
                    <a:pt x="12653" y="3067"/>
                  </a:cubicBezTo>
                  <a:cubicBezTo>
                    <a:pt x="13420" y="2301"/>
                    <a:pt x="13420" y="2301"/>
                    <a:pt x="13420" y="2301"/>
                  </a:cubicBezTo>
                  <a:cubicBezTo>
                    <a:pt x="13804" y="1917"/>
                    <a:pt x="14187" y="1789"/>
                    <a:pt x="14570" y="1789"/>
                  </a:cubicBezTo>
                  <a:cubicBezTo>
                    <a:pt x="14570" y="1789"/>
                    <a:pt x="14570" y="1789"/>
                    <a:pt x="14570" y="1789"/>
                  </a:cubicBezTo>
                  <a:cubicBezTo>
                    <a:pt x="14954" y="1789"/>
                    <a:pt x="15337" y="1917"/>
                    <a:pt x="15593" y="2301"/>
                  </a:cubicBezTo>
                  <a:cubicBezTo>
                    <a:pt x="19427" y="6007"/>
                    <a:pt x="19427" y="6007"/>
                    <a:pt x="19427" y="6007"/>
                  </a:cubicBezTo>
                  <a:cubicBezTo>
                    <a:pt x="19683" y="6391"/>
                    <a:pt x="19811" y="6774"/>
                    <a:pt x="19811" y="7157"/>
                  </a:cubicBezTo>
                  <a:cubicBezTo>
                    <a:pt x="19811" y="7157"/>
                    <a:pt x="19811" y="7157"/>
                    <a:pt x="19811" y="7157"/>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sp>
        <p:nvSpPr>
          <p:cNvPr id="217" name="Shape"/>
          <p:cNvSpPr/>
          <p:nvPr/>
        </p:nvSpPr>
        <p:spPr>
          <a:xfrm>
            <a:off x="10215241" y="4575585"/>
            <a:ext cx="3953273" cy="1155701"/>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0801" y="0"/>
                </a:moveTo>
                <a:cubicBezTo>
                  <a:pt x="7699" y="0"/>
                  <a:pt x="4646" y="4338"/>
                  <a:pt x="2216" y="12164"/>
                </a:cubicBezTo>
                <a:cubicBezTo>
                  <a:pt x="1335" y="15003"/>
                  <a:pt x="588" y="18192"/>
                  <a:pt x="0" y="21599"/>
                </a:cubicBezTo>
                <a:lnTo>
                  <a:pt x="21600" y="21599"/>
                </a:lnTo>
                <a:cubicBezTo>
                  <a:pt x="21013" y="18192"/>
                  <a:pt x="20267" y="15003"/>
                  <a:pt x="19386" y="12164"/>
                </a:cubicBezTo>
                <a:cubicBezTo>
                  <a:pt x="16956" y="4336"/>
                  <a:pt x="13903" y="-1"/>
                  <a:pt x="10801" y="0"/>
                </a:cubicBezTo>
                <a:close/>
              </a:path>
            </a:pathLst>
          </a:custGeom>
          <a:solidFill>
            <a:srgbClr val="FF792D"/>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18" name="Rounded Rectangle"/>
          <p:cNvSpPr/>
          <p:nvPr/>
        </p:nvSpPr>
        <p:spPr>
          <a:xfrm>
            <a:off x="11258032" y="10445144"/>
            <a:ext cx="1877895" cy="355601"/>
          </a:xfrm>
          <a:prstGeom prst="roundRect">
            <a:avLst>
              <a:gd name="adj" fmla="val 50000"/>
            </a:avLst>
          </a:pr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19" name="Rounded Rectangle"/>
          <p:cNvSpPr/>
          <p:nvPr/>
        </p:nvSpPr>
        <p:spPr>
          <a:xfrm>
            <a:off x="11248033" y="10865876"/>
            <a:ext cx="1877895" cy="355601"/>
          </a:xfrm>
          <a:prstGeom prst="roundRect">
            <a:avLst>
              <a:gd name="adj" fmla="val 50000"/>
            </a:avLst>
          </a:pr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0" name="Rounded Rectangle"/>
          <p:cNvSpPr/>
          <p:nvPr/>
        </p:nvSpPr>
        <p:spPr>
          <a:xfrm>
            <a:off x="11504733" y="11286607"/>
            <a:ext cx="1364495" cy="355601"/>
          </a:xfrm>
          <a:prstGeom prst="roundRect">
            <a:avLst>
              <a:gd name="adj" fmla="val 50000"/>
            </a:avLst>
          </a:pr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1" name="Shape"/>
          <p:cNvSpPr/>
          <p:nvPr/>
        </p:nvSpPr>
        <p:spPr>
          <a:xfrm>
            <a:off x="9959086" y="5731285"/>
            <a:ext cx="4465828" cy="1155701"/>
          </a:xfrm>
          <a:custGeom>
            <a:avLst/>
            <a:gdLst/>
            <a:ahLst/>
            <a:cxnLst>
              <a:cxn ang="0">
                <a:pos x="wd2" y="hd2"/>
              </a:cxn>
              <a:cxn ang="5400000">
                <a:pos x="wd2" y="hd2"/>
              </a:cxn>
              <a:cxn ang="10800000">
                <a:pos x="wd2" y="hd2"/>
              </a:cxn>
              <a:cxn ang="16200000">
                <a:pos x="wd2" y="hd2"/>
              </a:cxn>
            </a:cxnLst>
            <a:rect l="0" t="0" r="r" b="b"/>
            <a:pathLst>
              <a:path w="21277" h="21600" fill="norm" stroke="1" extrusionOk="0">
                <a:moveTo>
                  <a:pt x="1221" y="0"/>
                </a:moveTo>
                <a:cubicBezTo>
                  <a:pt x="298" y="6136"/>
                  <a:pt x="-162" y="12997"/>
                  <a:pt x="52" y="19931"/>
                </a:cubicBezTo>
                <a:cubicBezTo>
                  <a:pt x="69" y="20498"/>
                  <a:pt x="105" y="21043"/>
                  <a:pt x="131" y="21600"/>
                </a:cubicBezTo>
                <a:lnTo>
                  <a:pt x="21148" y="21600"/>
                </a:lnTo>
                <a:cubicBezTo>
                  <a:pt x="21174" y="21043"/>
                  <a:pt x="21208" y="20498"/>
                  <a:pt x="21226" y="19931"/>
                </a:cubicBezTo>
                <a:cubicBezTo>
                  <a:pt x="21438" y="12997"/>
                  <a:pt x="20978" y="6136"/>
                  <a:pt x="20055" y="0"/>
                </a:cubicBezTo>
                <a:lnTo>
                  <a:pt x="1221" y="0"/>
                </a:lnTo>
                <a:close/>
              </a:path>
            </a:pathLst>
          </a:custGeom>
          <a:solidFill>
            <a:srgbClr val="FFD11C"/>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2" name="Shape"/>
          <p:cNvSpPr/>
          <p:nvPr/>
        </p:nvSpPr>
        <p:spPr>
          <a:xfrm>
            <a:off x="9986641" y="6886985"/>
            <a:ext cx="4411267" cy="1155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77" y="7820"/>
                  <a:pt x="1582" y="14694"/>
                  <a:pt x="2789" y="21600"/>
                </a:cubicBezTo>
                <a:lnTo>
                  <a:pt x="18811" y="21600"/>
                </a:lnTo>
                <a:cubicBezTo>
                  <a:pt x="20022" y="14705"/>
                  <a:pt x="21226" y="7822"/>
                  <a:pt x="21600" y="0"/>
                </a:cubicBezTo>
                <a:lnTo>
                  <a:pt x="0" y="0"/>
                </a:lnTo>
                <a:close/>
              </a:path>
            </a:pathLst>
          </a:custGeom>
          <a:solidFill>
            <a:srgbClr val="60E88E"/>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3" name="Shape"/>
          <p:cNvSpPr/>
          <p:nvPr/>
        </p:nvSpPr>
        <p:spPr>
          <a:xfrm>
            <a:off x="10556157" y="8042685"/>
            <a:ext cx="3272235" cy="1155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 y="608"/>
                  <a:pt x="285" y="1215"/>
                  <a:pt x="427" y="1825"/>
                </a:cubicBezTo>
                <a:cubicBezTo>
                  <a:pt x="1341" y="5742"/>
                  <a:pt x="2212" y="9791"/>
                  <a:pt x="2544" y="14353"/>
                </a:cubicBezTo>
                <a:cubicBezTo>
                  <a:pt x="2714" y="16692"/>
                  <a:pt x="2747" y="19138"/>
                  <a:pt x="2751" y="21600"/>
                </a:cubicBezTo>
                <a:lnTo>
                  <a:pt x="18886" y="21600"/>
                </a:lnTo>
                <a:cubicBezTo>
                  <a:pt x="18872" y="19139"/>
                  <a:pt x="18891" y="16694"/>
                  <a:pt x="19054" y="14353"/>
                </a:cubicBezTo>
                <a:cubicBezTo>
                  <a:pt x="19370" y="9780"/>
                  <a:pt x="20251" y="5737"/>
                  <a:pt x="21170" y="1825"/>
                </a:cubicBezTo>
                <a:cubicBezTo>
                  <a:pt x="21313" y="1215"/>
                  <a:pt x="21456" y="608"/>
                  <a:pt x="21600" y="0"/>
                </a:cubicBezTo>
                <a:lnTo>
                  <a:pt x="0" y="0"/>
                </a:lnTo>
                <a:close/>
              </a:path>
            </a:pathLst>
          </a:custGeom>
          <a:solidFill>
            <a:srgbClr val="37B1E6"/>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4" name="Shape"/>
          <p:cNvSpPr/>
          <p:nvPr/>
        </p:nvSpPr>
        <p:spPr>
          <a:xfrm>
            <a:off x="10972438" y="9198385"/>
            <a:ext cx="2450762" cy="1178115"/>
          </a:xfrm>
          <a:custGeom>
            <a:avLst/>
            <a:gdLst/>
            <a:ahLst/>
            <a:cxnLst>
              <a:cxn ang="0">
                <a:pos x="wd2" y="hd2"/>
              </a:cxn>
              <a:cxn ang="5400000">
                <a:pos x="wd2" y="hd2"/>
              </a:cxn>
              <a:cxn ang="10800000">
                <a:pos x="wd2" y="hd2"/>
              </a:cxn>
              <a:cxn ang="16200000">
                <a:pos x="wd2" y="hd2"/>
              </a:cxn>
            </a:cxnLst>
            <a:rect l="0" t="0" r="r" b="b"/>
            <a:pathLst>
              <a:path w="20999" h="20830" fill="norm" stroke="1" extrusionOk="0">
                <a:moveTo>
                  <a:pt x="4" y="0"/>
                </a:moveTo>
                <a:cubicBezTo>
                  <a:pt x="18" y="6301"/>
                  <a:pt x="-248" y="12660"/>
                  <a:pt x="1949" y="17030"/>
                </a:cubicBezTo>
                <a:cubicBezTo>
                  <a:pt x="4129" y="21366"/>
                  <a:pt x="7424" y="20690"/>
                  <a:pt x="10451" y="20743"/>
                </a:cubicBezTo>
                <a:cubicBezTo>
                  <a:pt x="13578" y="20797"/>
                  <a:pt x="16998" y="21600"/>
                  <a:pt x="19204" y="17037"/>
                </a:cubicBezTo>
                <a:cubicBezTo>
                  <a:pt x="21352" y="12595"/>
                  <a:pt x="20997" y="6269"/>
                  <a:pt x="20948" y="0"/>
                </a:cubicBezTo>
                <a:lnTo>
                  <a:pt x="4" y="0"/>
                </a:lnTo>
                <a:close/>
              </a:path>
            </a:pathLst>
          </a:cu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5" name="Shape"/>
          <p:cNvSpPr/>
          <p:nvPr/>
        </p:nvSpPr>
        <p:spPr>
          <a:xfrm>
            <a:off x="9959086" y="5731285"/>
            <a:ext cx="4465828" cy="1155701"/>
          </a:xfrm>
          <a:custGeom>
            <a:avLst/>
            <a:gdLst/>
            <a:ahLst/>
            <a:cxnLst>
              <a:cxn ang="0">
                <a:pos x="wd2" y="hd2"/>
              </a:cxn>
              <a:cxn ang="5400000">
                <a:pos x="wd2" y="hd2"/>
              </a:cxn>
              <a:cxn ang="10800000">
                <a:pos x="wd2" y="hd2"/>
              </a:cxn>
              <a:cxn ang="16200000">
                <a:pos x="wd2" y="hd2"/>
              </a:cxn>
            </a:cxnLst>
            <a:rect l="0" t="0" r="r" b="b"/>
            <a:pathLst>
              <a:path w="21277" h="21600" fill="norm" stroke="1" extrusionOk="0">
                <a:moveTo>
                  <a:pt x="1221" y="0"/>
                </a:moveTo>
                <a:cubicBezTo>
                  <a:pt x="298" y="6136"/>
                  <a:pt x="-162" y="12997"/>
                  <a:pt x="52" y="19931"/>
                </a:cubicBezTo>
                <a:cubicBezTo>
                  <a:pt x="69" y="20498"/>
                  <a:pt x="105" y="21043"/>
                  <a:pt x="131" y="21600"/>
                </a:cubicBezTo>
                <a:lnTo>
                  <a:pt x="21148" y="21600"/>
                </a:lnTo>
                <a:cubicBezTo>
                  <a:pt x="21174" y="21043"/>
                  <a:pt x="21208" y="20498"/>
                  <a:pt x="21226" y="19931"/>
                </a:cubicBezTo>
                <a:cubicBezTo>
                  <a:pt x="21438" y="12997"/>
                  <a:pt x="20978" y="6136"/>
                  <a:pt x="20055" y="0"/>
                </a:cubicBezTo>
                <a:lnTo>
                  <a:pt x="1221" y="0"/>
                </a:lnTo>
                <a:close/>
              </a:path>
            </a:pathLst>
          </a:custGeom>
          <a:gradFill>
            <a:gsLst>
              <a:gs pos="50274">
                <a:srgbClr val="000000">
                  <a:alpha val="0"/>
                </a:srgbClr>
              </a:gs>
              <a:gs pos="100000">
                <a:srgbClr val="000000">
                  <a:alpha val="0"/>
                </a:srgbClr>
              </a:gs>
            </a:gsLst>
            <a:path>
              <a:fillToRect l="55526" t="116959" r="44473" b="-16959"/>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6" name="Shape"/>
          <p:cNvSpPr/>
          <p:nvPr/>
        </p:nvSpPr>
        <p:spPr>
          <a:xfrm>
            <a:off x="9986641" y="6886985"/>
            <a:ext cx="4411267" cy="1155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77" y="7820"/>
                  <a:pt x="1582" y="14694"/>
                  <a:pt x="2789" y="21600"/>
                </a:cubicBezTo>
                <a:lnTo>
                  <a:pt x="18811" y="21600"/>
                </a:lnTo>
                <a:cubicBezTo>
                  <a:pt x="20022" y="14705"/>
                  <a:pt x="21226" y="7822"/>
                  <a:pt x="21600" y="0"/>
                </a:cubicBezTo>
                <a:lnTo>
                  <a:pt x="0" y="0"/>
                </a:lnTo>
                <a:close/>
              </a:path>
            </a:pathLst>
          </a:custGeom>
          <a:gradFill>
            <a:gsLst>
              <a:gs pos="0">
                <a:srgbClr val="000000">
                  <a:alpha val="0"/>
                </a:srgbClr>
              </a:gs>
              <a:gs pos="49725">
                <a:srgbClr val="000000">
                  <a:alpha val="0"/>
                </a:srgbClr>
              </a:gs>
            </a:gsLst>
            <a:path>
              <a:fillToRect l="61365" t="-45463" r="38634" b="145463"/>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7" name="Shape"/>
          <p:cNvSpPr/>
          <p:nvPr/>
        </p:nvSpPr>
        <p:spPr>
          <a:xfrm>
            <a:off x="10556157" y="8042685"/>
            <a:ext cx="3272235" cy="1155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 y="608"/>
                  <a:pt x="285" y="1215"/>
                  <a:pt x="427" y="1825"/>
                </a:cubicBezTo>
                <a:cubicBezTo>
                  <a:pt x="1341" y="5742"/>
                  <a:pt x="2212" y="9791"/>
                  <a:pt x="2544" y="14353"/>
                </a:cubicBezTo>
                <a:cubicBezTo>
                  <a:pt x="2714" y="16692"/>
                  <a:pt x="2747" y="19138"/>
                  <a:pt x="2751" y="21600"/>
                </a:cubicBezTo>
                <a:lnTo>
                  <a:pt x="18886" y="21600"/>
                </a:lnTo>
                <a:cubicBezTo>
                  <a:pt x="18872" y="19139"/>
                  <a:pt x="18891" y="16694"/>
                  <a:pt x="19054" y="14353"/>
                </a:cubicBezTo>
                <a:cubicBezTo>
                  <a:pt x="19370" y="9780"/>
                  <a:pt x="20251" y="5737"/>
                  <a:pt x="21170" y="1825"/>
                </a:cubicBezTo>
                <a:cubicBezTo>
                  <a:pt x="21313" y="1215"/>
                  <a:pt x="21456" y="608"/>
                  <a:pt x="21600" y="0"/>
                </a:cubicBezTo>
                <a:lnTo>
                  <a:pt x="0" y="0"/>
                </a:lnTo>
                <a:close/>
              </a:path>
            </a:pathLst>
          </a:custGeom>
          <a:gradFill>
            <a:gsLst>
              <a:gs pos="50274">
                <a:srgbClr val="000000">
                  <a:alpha val="0"/>
                </a:srgbClr>
              </a:gs>
              <a:gs pos="100000">
                <a:srgbClr val="000000">
                  <a:alpha val="0"/>
                </a:srgbClr>
              </a:gs>
            </a:gsLst>
            <a:path>
              <a:fillToRect l="55526" t="116959" r="44473" b="-16959"/>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8" name="Shape"/>
          <p:cNvSpPr/>
          <p:nvPr/>
        </p:nvSpPr>
        <p:spPr>
          <a:xfrm>
            <a:off x="10972438" y="9198385"/>
            <a:ext cx="2450762" cy="1178115"/>
          </a:xfrm>
          <a:custGeom>
            <a:avLst/>
            <a:gdLst/>
            <a:ahLst/>
            <a:cxnLst>
              <a:cxn ang="0">
                <a:pos x="wd2" y="hd2"/>
              </a:cxn>
              <a:cxn ang="5400000">
                <a:pos x="wd2" y="hd2"/>
              </a:cxn>
              <a:cxn ang="10800000">
                <a:pos x="wd2" y="hd2"/>
              </a:cxn>
              <a:cxn ang="16200000">
                <a:pos x="wd2" y="hd2"/>
              </a:cxn>
            </a:cxnLst>
            <a:rect l="0" t="0" r="r" b="b"/>
            <a:pathLst>
              <a:path w="20999" h="20830" fill="norm" stroke="1" extrusionOk="0">
                <a:moveTo>
                  <a:pt x="4" y="0"/>
                </a:moveTo>
                <a:cubicBezTo>
                  <a:pt x="18" y="6301"/>
                  <a:pt x="-248" y="12660"/>
                  <a:pt x="1949" y="17030"/>
                </a:cubicBezTo>
                <a:cubicBezTo>
                  <a:pt x="4129" y="21366"/>
                  <a:pt x="7424" y="20690"/>
                  <a:pt x="10451" y="20743"/>
                </a:cubicBezTo>
                <a:cubicBezTo>
                  <a:pt x="13578" y="20797"/>
                  <a:pt x="16998" y="21600"/>
                  <a:pt x="19204" y="17037"/>
                </a:cubicBezTo>
                <a:cubicBezTo>
                  <a:pt x="21352" y="12595"/>
                  <a:pt x="20997" y="6269"/>
                  <a:pt x="20948" y="0"/>
                </a:cubicBezTo>
                <a:lnTo>
                  <a:pt x="4" y="0"/>
                </a:lnTo>
                <a:close/>
              </a:path>
            </a:pathLst>
          </a:custGeom>
          <a:gradFill>
            <a:gsLst>
              <a:gs pos="0">
                <a:srgbClr val="000000">
                  <a:alpha val="0"/>
                </a:srgbClr>
              </a:gs>
              <a:gs pos="49725">
                <a:srgbClr val="000000">
                  <a:alpha val="0"/>
                </a:srgbClr>
              </a:gs>
            </a:gsLst>
            <a:path>
              <a:fillToRect l="61365" t="-45463" r="38634" b="145463"/>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29" name="CATAGORIES"/>
          <p:cNvSpPr txBox="1"/>
          <p:nvPr/>
        </p:nvSpPr>
        <p:spPr>
          <a:xfrm>
            <a:off x="8842374" y="1106236"/>
            <a:ext cx="6699251" cy="16027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10000">
                <a:solidFill>
                  <a:srgbClr val="FFFFFF"/>
                </a:solidFill>
                <a:latin typeface="Helvetica Neue Bold Condensed"/>
                <a:ea typeface="Helvetica Neue Bold Condensed"/>
                <a:cs typeface="Helvetica Neue Bold Condensed"/>
                <a:sym typeface="Helvetica Neue Bold Condensed"/>
              </a:defRPr>
            </a:lvl1pPr>
          </a:lstStyle>
          <a:p>
            <a:pPr/>
            <a:r>
              <a:t>CATAGORIES </a:t>
            </a:r>
          </a:p>
        </p:txBody>
      </p:sp>
      <p:sp>
        <p:nvSpPr>
          <p:cNvPr id="230" name="EV STOCKS"/>
          <p:cNvSpPr txBox="1"/>
          <p:nvPr/>
        </p:nvSpPr>
        <p:spPr>
          <a:xfrm>
            <a:off x="10121711" y="2708977"/>
            <a:ext cx="3526156" cy="845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5000">
                <a:solidFill>
                  <a:srgbClr val="FFFFFF"/>
                </a:solidFill>
                <a:latin typeface="Helvetica Neue Light"/>
                <a:ea typeface="Helvetica Neue Light"/>
                <a:cs typeface="Helvetica Neue Light"/>
                <a:sym typeface="Helvetica Neue Light"/>
              </a:defRPr>
            </a:lvl1pPr>
          </a:lstStyle>
          <a:p>
            <a:pPr/>
            <a:r>
              <a:t>EV STOCKS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2" name="Group"/>
          <p:cNvSpPr txBox="1"/>
          <p:nvPr/>
        </p:nvSpPr>
        <p:spPr>
          <a:xfrm>
            <a:off x="19103847" y="3065142"/>
            <a:ext cx="4179414" cy="20543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0"/>
              </a:spcBef>
              <a:defRPr sz="4500">
                <a:solidFill>
                  <a:srgbClr val="FFFFFF"/>
                </a:solidFill>
                <a:latin typeface="Helvetica Neue Bold Condensed"/>
                <a:ea typeface="Helvetica Neue Bold Condensed"/>
                <a:cs typeface="Helvetica Neue Bold Condensed"/>
                <a:sym typeface="Helvetica Neue Bold Condensed"/>
              </a:defRPr>
            </a:pPr>
            <a:r>
              <a:t>VEHICLE </a:t>
            </a:r>
          </a:p>
          <a:p>
            <a:pPr algn="ctr">
              <a:spcBef>
                <a:spcPts val="0"/>
              </a:spcBef>
              <a:defRPr sz="4500">
                <a:solidFill>
                  <a:srgbClr val="FFFFFF"/>
                </a:solidFill>
                <a:latin typeface="Helvetica Neue Bold Condensed"/>
                <a:ea typeface="Helvetica Neue Bold Condensed"/>
                <a:cs typeface="Helvetica Neue Bold Condensed"/>
                <a:sym typeface="Helvetica Neue Bold Condensed"/>
              </a:defRPr>
            </a:pPr>
            <a:r>
              <a:t>MANUFACTURERS</a:t>
            </a:r>
          </a:p>
        </p:txBody>
      </p:sp>
      <p:sp>
        <p:nvSpPr>
          <p:cNvPr id="233" name="Shape"/>
          <p:cNvSpPr/>
          <p:nvPr/>
        </p:nvSpPr>
        <p:spPr>
          <a:xfrm>
            <a:off x="9472192" y="3400758"/>
            <a:ext cx="5051059" cy="1476628"/>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0801" y="0"/>
                </a:moveTo>
                <a:cubicBezTo>
                  <a:pt x="7699" y="0"/>
                  <a:pt x="4646" y="4338"/>
                  <a:pt x="2216" y="12164"/>
                </a:cubicBezTo>
                <a:cubicBezTo>
                  <a:pt x="1335" y="15003"/>
                  <a:pt x="588" y="18192"/>
                  <a:pt x="0" y="21599"/>
                </a:cubicBezTo>
                <a:lnTo>
                  <a:pt x="21600" y="21599"/>
                </a:lnTo>
                <a:cubicBezTo>
                  <a:pt x="21013" y="18192"/>
                  <a:pt x="20267" y="15003"/>
                  <a:pt x="19386" y="12164"/>
                </a:cubicBezTo>
                <a:cubicBezTo>
                  <a:pt x="16956" y="4336"/>
                  <a:pt x="13903" y="-1"/>
                  <a:pt x="10801" y="0"/>
                </a:cubicBezTo>
                <a:close/>
              </a:path>
            </a:pathLst>
          </a:custGeom>
          <a:solidFill>
            <a:srgbClr val="FF792D"/>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34" name="Rounded Rectangle"/>
          <p:cNvSpPr/>
          <p:nvPr/>
        </p:nvSpPr>
        <p:spPr>
          <a:xfrm>
            <a:off x="10804556" y="10900238"/>
            <a:ext cx="2399368" cy="454348"/>
          </a:xfrm>
          <a:prstGeom prst="roundRect">
            <a:avLst>
              <a:gd name="adj" fmla="val 50000"/>
            </a:avLst>
          </a:pr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35" name="Rounded Rectangle"/>
          <p:cNvSpPr/>
          <p:nvPr/>
        </p:nvSpPr>
        <p:spPr>
          <a:xfrm>
            <a:off x="10791780" y="11437803"/>
            <a:ext cx="2399368" cy="454348"/>
          </a:xfrm>
          <a:prstGeom prst="roundRect">
            <a:avLst>
              <a:gd name="adj" fmla="val 50000"/>
            </a:avLst>
          </a:pr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36" name="Rounded Rectangle"/>
          <p:cNvSpPr/>
          <p:nvPr/>
        </p:nvSpPr>
        <p:spPr>
          <a:xfrm>
            <a:off x="11119763" y="11975368"/>
            <a:ext cx="1743403" cy="454347"/>
          </a:xfrm>
          <a:prstGeom prst="roundRect">
            <a:avLst>
              <a:gd name="adj" fmla="val 50000"/>
            </a:avLst>
          </a:pr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37" name="Shape"/>
          <p:cNvSpPr/>
          <p:nvPr/>
        </p:nvSpPr>
        <p:spPr>
          <a:xfrm>
            <a:off x="10010192" y="4877385"/>
            <a:ext cx="5705946" cy="1476628"/>
          </a:xfrm>
          <a:custGeom>
            <a:avLst/>
            <a:gdLst/>
            <a:ahLst/>
            <a:cxnLst>
              <a:cxn ang="0">
                <a:pos x="wd2" y="hd2"/>
              </a:cxn>
              <a:cxn ang="5400000">
                <a:pos x="wd2" y="hd2"/>
              </a:cxn>
              <a:cxn ang="10800000">
                <a:pos x="wd2" y="hd2"/>
              </a:cxn>
              <a:cxn ang="16200000">
                <a:pos x="wd2" y="hd2"/>
              </a:cxn>
            </a:cxnLst>
            <a:rect l="0" t="0" r="r" b="b"/>
            <a:pathLst>
              <a:path w="21277" h="21600" fill="norm" stroke="1" extrusionOk="0">
                <a:moveTo>
                  <a:pt x="1221" y="0"/>
                </a:moveTo>
                <a:cubicBezTo>
                  <a:pt x="298" y="6136"/>
                  <a:pt x="-162" y="12997"/>
                  <a:pt x="52" y="19931"/>
                </a:cubicBezTo>
                <a:cubicBezTo>
                  <a:pt x="69" y="20498"/>
                  <a:pt x="105" y="21043"/>
                  <a:pt x="131" y="21600"/>
                </a:cubicBezTo>
                <a:lnTo>
                  <a:pt x="21148" y="21600"/>
                </a:lnTo>
                <a:cubicBezTo>
                  <a:pt x="21174" y="21043"/>
                  <a:pt x="21208" y="20498"/>
                  <a:pt x="21226" y="19931"/>
                </a:cubicBezTo>
                <a:cubicBezTo>
                  <a:pt x="21438" y="12997"/>
                  <a:pt x="20978" y="6136"/>
                  <a:pt x="20055" y="0"/>
                </a:cubicBezTo>
                <a:lnTo>
                  <a:pt x="1221" y="0"/>
                </a:lnTo>
                <a:close/>
              </a:path>
            </a:pathLst>
          </a:custGeom>
          <a:solidFill>
            <a:srgbClr val="FFD11C"/>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38" name="Shape"/>
          <p:cNvSpPr/>
          <p:nvPr/>
        </p:nvSpPr>
        <p:spPr>
          <a:xfrm>
            <a:off x="8887018" y="6354012"/>
            <a:ext cx="5636233" cy="1476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77" y="7820"/>
                  <a:pt x="1582" y="14694"/>
                  <a:pt x="2789" y="21600"/>
                </a:cubicBezTo>
                <a:lnTo>
                  <a:pt x="18811" y="21600"/>
                </a:lnTo>
                <a:cubicBezTo>
                  <a:pt x="20022" y="14705"/>
                  <a:pt x="21226" y="7822"/>
                  <a:pt x="21600" y="0"/>
                </a:cubicBezTo>
                <a:lnTo>
                  <a:pt x="0" y="0"/>
                </a:lnTo>
                <a:close/>
              </a:path>
            </a:pathLst>
          </a:custGeom>
          <a:solidFill>
            <a:srgbClr val="60E88E"/>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39" name="Shape"/>
          <p:cNvSpPr/>
          <p:nvPr/>
        </p:nvSpPr>
        <p:spPr>
          <a:xfrm>
            <a:off x="10804556" y="7830639"/>
            <a:ext cx="4180904" cy="1476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 y="608"/>
                  <a:pt x="285" y="1215"/>
                  <a:pt x="427" y="1825"/>
                </a:cubicBezTo>
                <a:cubicBezTo>
                  <a:pt x="1341" y="5742"/>
                  <a:pt x="2212" y="9791"/>
                  <a:pt x="2544" y="14353"/>
                </a:cubicBezTo>
                <a:cubicBezTo>
                  <a:pt x="2714" y="16692"/>
                  <a:pt x="2747" y="19138"/>
                  <a:pt x="2751" y="21600"/>
                </a:cubicBezTo>
                <a:lnTo>
                  <a:pt x="18886" y="21600"/>
                </a:lnTo>
                <a:cubicBezTo>
                  <a:pt x="18872" y="19139"/>
                  <a:pt x="18891" y="16694"/>
                  <a:pt x="19054" y="14353"/>
                </a:cubicBezTo>
                <a:cubicBezTo>
                  <a:pt x="19370" y="9780"/>
                  <a:pt x="20251" y="5737"/>
                  <a:pt x="21170" y="1825"/>
                </a:cubicBezTo>
                <a:cubicBezTo>
                  <a:pt x="21313" y="1215"/>
                  <a:pt x="21456" y="608"/>
                  <a:pt x="21600" y="0"/>
                </a:cubicBezTo>
                <a:lnTo>
                  <a:pt x="0" y="0"/>
                </a:lnTo>
                <a:close/>
              </a:path>
            </a:pathLst>
          </a:custGeom>
          <a:solidFill>
            <a:srgbClr val="37B1E6"/>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40" name="Shape"/>
          <p:cNvSpPr/>
          <p:nvPr/>
        </p:nvSpPr>
        <p:spPr>
          <a:xfrm>
            <a:off x="10439655" y="9307266"/>
            <a:ext cx="3131315" cy="1505266"/>
          </a:xfrm>
          <a:custGeom>
            <a:avLst/>
            <a:gdLst/>
            <a:ahLst/>
            <a:cxnLst>
              <a:cxn ang="0">
                <a:pos x="wd2" y="hd2"/>
              </a:cxn>
              <a:cxn ang="5400000">
                <a:pos x="wd2" y="hd2"/>
              </a:cxn>
              <a:cxn ang="10800000">
                <a:pos x="wd2" y="hd2"/>
              </a:cxn>
              <a:cxn ang="16200000">
                <a:pos x="wd2" y="hd2"/>
              </a:cxn>
            </a:cxnLst>
            <a:rect l="0" t="0" r="r" b="b"/>
            <a:pathLst>
              <a:path w="20999" h="20830" fill="norm" stroke="1" extrusionOk="0">
                <a:moveTo>
                  <a:pt x="4" y="0"/>
                </a:moveTo>
                <a:cubicBezTo>
                  <a:pt x="18" y="6301"/>
                  <a:pt x="-248" y="12660"/>
                  <a:pt x="1949" y="17030"/>
                </a:cubicBezTo>
                <a:cubicBezTo>
                  <a:pt x="4129" y="21366"/>
                  <a:pt x="7424" y="20690"/>
                  <a:pt x="10451" y="20743"/>
                </a:cubicBezTo>
                <a:cubicBezTo>
                  <a:pt x="13578" y="20797"/>
                  <a:pt x="16998" y="21600"/>
                  <a:pt x="19204" y="17037"/>
                </a:cubicBezTo>
                <a:cubicBezTo>
                  <a:pt x="21352" y="12595"/>
                  <a:pt x="20997" y="6269"/>
                  <a:pt x="20948" y="0"/>
                </a:cubicBezTo>
                <a:lnTo>
                  <a:pt x="4" y="0"/>
                </a:lnTo>
                <a:close/>
              </a:path>
            </a:pathLst>
          </a:custGeom>
          <a:solidFill>
            <a:srgbClr val="C877DA"/>
          </a:soli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41" name="Shape"/>
          <p:cNvSpPr/>
          <p:nvPr/>
        </p:nvSpPr>
        <p:spPr>
          <a:xfrm>
            <a:off x="10010192" y="4877385"/>
            <a:ext cx="5705946" cy="1476628"/>
          </a:xfrm>
          <a:custGeom>
            <a:avLst/>
            <a:gdLst/>
            <a:ahLst/>
            <a:cxnLst>
              <a:cxn ang="0">
                <a:pos x="wd2" y="hd2"/>
              </a:cxn>
              <a:cxn ang="5400000">
                <a:pos x="wd2" y="hd2"/>
              </a:cxn>
              <a:cxn ang="10800000">
                <a:pos x="wd2" y="hd2"/>
              </a:cxn>
              <a:cxn ang="16200000">
                <a:pos x="wd2" y="hd2"/>
              </a:cxn>
            </a:cxnLst>
            <a:rect l="0" t="0" r="r" b="b"/>
            <a:pathLst>
              <a:path w="21277" h="21600" fill="norm" stroke="1" extrusionOk="0">
                <a:moveTo>
                  <a:pt x="1221" y="0"/>
                </a:moveTo>
                <a:cubicBezTo>
                  <a:pt x="298" y="6136"/>
                  <a:pt x="-162" y="12997"/>
                  <a:pt x="52" y="19931"/>
                </a:cubicBezTo>
                <a:cubicBezTo>
                  <a:pt x="69" y="20498"/>
                  <a:pt x="105" y="21043"/>
                  <a:pt x="131" y="21600"/>
                </a:cubicBezTo>
                <a:lnTo>
                  <a:pt x="21148" y="21600"/>
                </a:lnTo>
                <a:cubicBezTo>
                  <a:pt x="21174" y="21043"/>
                  <a:pt x="21208" y="20498"/>
                  <a:pt x="21226" y="19931"/>
                </a:cubicBezTo>
                <a:cubicBezTo>
                  <a:pt x="21438" y="12997"/>
                  <a:pt x="20978" y="6136"/>
                  <a:pt x="20055" y="0"/>
                </a:cubicBezTo>
                <a:lnTo>
                  <a:pt x="1221" y="0"/>
                </a:lnTo>
                <a:close/>
              </a:path>
            </a:pathLst>
          </a:custGeom>
          <a:gradFill>
            <a:gsLst>
              <a:gs pos="50274">
                <a:srgbClr val="000000">
                  <a:alpha val="0"/>
                </a:srgbClr>
              </a:gs>
              <a:gs pos="100000">
                <a:srgbClr val="000000"/>
              </a:gs>
            </a:gsLst>
            <a:path>
              <a:fillToRect l="55526" t="116959" r="44473" b="-16959"/>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42" name="Shape"/>
          <p:cNvSpPr/>
          <p:nvPr/>
        </p:nvSpPr>
        <p:spPr>
          <a:xfrm>
            <a:off x="8887018" y="6354012"/>
            <a:ext cx="5636233" cy="1476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77" y="7820"/>
                  <a:pt x="1582" y="14694"/>
                  <a:pt x="2789" y="21600"/>
                </a:cubicBezTo>
                <a:lnTo>
                  <a:pt x="18811" y="21600"/>
                </a:lnTo>
                <a:cubicBezTo>
                  <a:pt x="20022" y="14705"/>
                  <a:pt x="21226" y="7822"/>
                  <a:pt x="21600" y="0"/>
                </a:cubicBezTo>
                <a:lnTo>
                  <a:pt x="0" y="0"/>
                </a:lnTo>
                <a:close/>
              </a:path>
            </a:pathLst>
          </a:custGeom>
          <a:gradFill>
            <a:gsLst>
              <a:gs pos="0">
                <a:srgbClr val="000000"/>
              </a:gs>
              <a:gs pos="49725">
                <a:srgbClr val="000000">
                  <a:alpha val="0"/>
                </a:srgbClr>
              </a:gs>
            </a:gsLst>
            <a:path>
              <a:fillToRect l="61365" t="-45463" r="38634" b="145463"/>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43" name="Shape"/>
          <p:cNvSpPr/>
          <p:nvPr/>
        </p:nvSpPr>
        <p:spPr>
          <a:xfrm>
            <a:off x="10804556" y="7830639"/>
            <a:ext cx="4180904" cy="1476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 y="608"/>
                  <a:pt x="285" y="1215"/>
                  <a:pt x="427" y="1825"/>
                </a:cubicBezTo>
                <a:cubicBezTo>
                  <a:pt x="1341" y="5742"/>
                  <a:pt x="2212" y="9791"/>
                  <a:pt x="2544" y="14353"/>
                </a:cubicBezTo>
                <a:cubicBezTo>
                  <a:pt x="2714" y="16692"/>
                  <a:pt x="2747" y="19138"/>
                  <a:pt x="2751" y="21600"/>
                </a:cubicBezTo>
                <a:lnTo>
                  <a:pt x="18886" y="21600"/>
                </a:lnTo>
                <a:cubicBezTo>
                  <a:pt x="18872" y="19139"/>
                  <a:pt x="18891" y="16694"/>
                  <a:pt x="19054" y="14353"/>
                </a:cubicBezTo>
                <a:cubicBezTo>
                  <a:pt x="19370" y="9780"/>
                  <a:pt x="20251" y="5737"/>
                  <a:pt x="21170" y="1825"/>
                </a:cubicBezTo>
                <a:cubicBezTo>
                  <a:pt x="21313" y="1215"/>
                  <a:pt x="21456" y="608"/>
                  <a:pt x="21600" y="0"/>
                </a:cubicBezTo>
                <a:lnTo>
                  <a:pt x="0" y="0"/>
                </a:lnTo>
                <a:close/>
              </a:path>
            </a:pathLst>
          </a:custGeom>
          <a:gradFill>
            <a:gsLst>
              <a:gs pos="50274">
                <a:srgbClr val="000000">
                  <a:alpha val="0"/>
                </a:srgbClr>
              </a:gs>
              <a:gs pos="100000">
                <a:srgbClr val="000000"/>
              </a:gs>
            </a:gsLst>
            <a:path>
              <a:fillToRect l="55526" t="116959" r="44473" b="-16959"/>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sp>
        <p:nvSpPr>
          <p:cNvPr id="244" name="Shape"/>
          <p:cNvSpPr/>
          <p:nvPr/>
        </p:nvSpPr>
        <p:spPr>
          <a:xfrm>
            <a:off x="10439655" y="9307266"/>
            <a:ext cx="3131315" cy="1505266"/>
          </a:xfrm>
          <a:custGeom>
            <a:avLst/>
            <a:gdLst/>
            <a:ahLst/>
            <a:cxnLst>
              <a:cxn ang="0">
                <a:pos x="wd2" y="hd2"/>
              </a:cxn>
              <a:cxn ang="5400000">
                <a:pos x="wd2" y="hd2"/>
              </a:cxn>
              <a:cxn ang="10800000">
                <a:pos x="wd2" y="hd2"/>
              </a:cxn>
              <a:cxn ang="16200000">
                <a:pos x="wd2" y="hd2"/>
              </a:cxn>
            </a:cxnLst>
            <a:rect l="0" t="0" r="r" b="b"/>
            <a:pathLst>
              <a:path w="20999" h="20830" fill="norm" stroke="1" extrusionOk="0">
                <a:moveTo>
                  <a:pt x="4" y="0"/>
                </a:moveTo>
                <a:cubicBezTo>
                  <a:pt x="18" y="6301"/>
                  <a:pt x="-248" y="12660"/>
                  <a:pt x="1949" y="17030"/>
                </a:cubicBezTo>
                <a:cubicBezTo>
                  <a:pt x="4129" y="21366"/>
                  <a:pt x="7424" y="20690"/>
                  <a:pt x="10451" y="20743"/>
                </a:cubicBezTo>
                <a:cubicBezTo>
                  <a:pt x="13578" y="20797"/>
                  <a:pt x="16998" y="21600"/>
                  <a:pt x="19204" y="17037"/>
                </a:cubicBezTo>
                <a:cubicBezTo>
                  <a:pt x="21352" y="12595"/>
                  <a:pt x="20997" y="6269"/>
                  <a:pt x="20948" y="0"/>
                </a:cubicBezTo>
                <a:lnTo>
                  <a:pt x="4" y="0"/>
                </a:lnTo>
                <a:close/>
              </a:path>
            </a:pathLst>
          </a:custGeom>
          <a:gradFill>
            <a:gsLst>
              <a:gs pos="0">
                <a:srgbClr val="000000"/>
              </a:gs>
              <a:gs pos="49725">
                <a:srgbClr val="000000">
                  <a:alpha val="0"/>
                </a:srgbClr>
              </a:gs>
            </a:gsLst>
            <a:path>
              <a:fillToRect l="61365" t="-45463" r="38634" b="145463"/>
            </a:path>
          </a:gradFill>
          <a:ln w="12700">
            <a:miter lim="400000"/>
          </a:ln>
        </p:spPr>
        <p:txBody>
          <a:bodyPr lIns="0" tIns="0" rIns="0" bIns="0" anchor="ctr"/>
          <a:lstStyle/>
          <a:p>
            <a:pPr algn="ctr">
              <a:spcBef>
                <a:spcPts val="0"/>
              </a:spcBef>
              <a:defRPr sz="3200">
                <a:solidFill>
                  <a:srgbClr val="FFFFFF"/>
                </a:solidFill>
                <a:latin typeface="Helvetica Neue"/>
                <a:ea typeface="Helvetica Neue"/>
                <a:cs typeface="Helvetica Neue"/>
                <a:sym typeface="Helvetica Neue"/>
              </a:defRPr>
            </a:pPr>
          </a:p>
        </p:txBody>
      </p:sp>
      <p:grpSp>
        <p:nvGrpSpPr>
          <p:cNvPr id="248" name="Group"/>
          <p:cNvGrpSpPr/>
          <p:nvPr/>
        </p:nvGrpSpPr>
        <p:grpSpPr>
          <a:xfrm>
            <a:off x="15562219" y="3449438"/>
            <a:ext cx="3310171" cy="1379268"/>
            <a:chOff x="95249" y="0"/>
            <a:chExt cx="3310170" cy="1379266"/>
          </a:xfrm>
        </p:grpSpPr>
        <p:sp>
          <p:nvSpPr>
            <p:cNvPr id="245" name="Line"/>
            <p:cNvSpPr/>
            <p:nvPr/>
          </p:nvSpPr>
          <p:spPr>
            <a:xfrm>
              <a:off x="95249" y="705860"/>
              <a:ext cx="2753660" cy="1"/>
            </a:xfrm>
            <a:prstGeom prst="line">
              <a:avLst/>
            </a:prstGeom>
            <a:noFill/>
            <a:ln w="63500" cap="flat">
              <a:solidFill>
                <a:srgbClr val="FF792E"/>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46" name="Circle"/>
            <p:cNvSpPr/>
            <p:nvPr/>
          </p:nvSpPr>
          <p:spPr>
            <a:xfrm>
              <a:off x="2026153" y="0"/>
              <a:ext cx="1379268" cy="1379267"/>
            </a:xfrm>
            <a:prstGeom prst="ellipse">
              <a:avLst/>
            </a:prstGeom>
            <a:solidFill>
              <a:srgbClr val="FF792E"/>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47" name="Freeform 151"/>
            <p:cNvSpPr/>
            <p:nvPr/>
          </p:nvSpPr>
          <p:spPr>
            <a:xfrm>
              <a:off x="2440740" y="387632"/>
              <a:ext cx="604003" cy="604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1" y="4813"/>
                  </a:moveTo>
                  <a:cubicBezTo>
                    <a:pt x="12393" y="4813"/>
                    <a:pt x="13928" y="5517"/>
                    <a:pt x="15108" y="6574"/>
                  </a:cubicBezTo>
                  <a:cubicBezTo>
                    <a:pt x="16170" y="7630"/>
                    <a:pt x="16879" y="9157"/>
                    <a:pt x="16879" y="10800"/>
                  </a:cubicBezTo>
                  <a:cubicBezTo>
                    <a:pt x="16879" y="12443"/>
                    <a:pt x="16170" y="13970"/>
                    <a:pt x="15108" y="15026"/>
                  </a:cubicBezTo>
                  <a:cubicBezTo>
                    <a:pt x="13928" y="16200"/>
                    <a:pt x="12393" y="16787"/>
                    <a:pt x="10741" y="16787"/>
                  </a:cubicBezTo>
                  <a:cubicBezTo>
                    <a:pt x="9089" y="16787"/>
                    <a:pt x="7554" y="16200"/>
                    <a:pt x="6492" y="15026"/>
                  </a:cubicBezTo>
                  <a:cubicBezTo>
                    <a:pt x="5430" y="13970"/>
                    <a:pt x="4721" y="12443"/>
                    <a:pt x="4721" y="10800"/>
                  </a:cubicBezTo>
                  <a:cubicBezTo>
                    <a:pt x="4721" y="9157"/>
                    <a:pt x="5430" y="7630"/>
                    <a:pt x="6492" y="6574"/>
                  </a:cubicBezTo>
                  <a:cubicBezTo>
                    <a:pt x="7554" y="5517"/>
                    <a:pt x="9089" y="4813"/>
                    <a:pt x="10741" y="4813"/>
                  </a:cubicBezTo>
                  <a:close/>
                  <a:moveTo>
                    <a:pt x="6020" y="4930"/>
                  </a:moveTo>
                  <a:cubicBezTo>
                    <a:pt x="6020" y="4930"/>
                    <a:pt x="6020" y="4930"/>
                    <a:pt x="6020" y="4930"/>
                  </a:cubicBezTo>
                  <a:cubicBezTo>
                    <a:pt x="4367" y="3170"/>
                    <a:pt x="4367" y="3170"/>
                    <a:pt x="4367" y="3170"/>
                  </a:cubicBezTo>
                  <a:cubicBezTo>
                    <a:pt x="4013" y="2935"/>
                    <a:pt x="3423" y="2935"/>
                    <a:pt x="3069" y="3170"/>
                  </a:cubicBezTo>
                  <a:cubicBezTo>
                    <a:pt x="2833" y="3522"/>
                    <a:pt x="2833" y="4109"/>
                    <a:pt x="3069" y="4343"/>
                  </a:cubicBezTo>
                  <a:cubicBezTo>
                    <a:pt x="4839" y="6104"/>
                    <a:pt x="4839" y="6104"/>
                    <a:pt x="4839" y="6104"/>
                  </a:cubicBezTo>
                  <a:cubicBezTo>
                    <a:pt x="5193" y="6457"/>
                    <a:pt x="5666" y="6457"/>
                    <a:pt x="6020" y="6104"/>
                  </a:cubicBezTo>
                  <a:cubicBezTo>
                    <a:pt x="6374" y="5752"/>
                    <a:pt x="6374" y="5283"/>
                    <a:pt x="6020" y="4930"/>
                  </a:cubicBezTo>
                  <a:close/>
                  <a:moveTo>
                    <a:pt x="3187" y="9978"/>
                  </a:moveTo>
                  <a:cubicBezTo>
                    <a:pt x="3187" y="9978"/>
                    <a:pt x="3187" y="9978"/>
                    <a:pt x="3187" y="9978"/>
                  </a:cubicBezTo>
                  <a:cubicBezTo>
                    <a:pt x="3659" y="9978"/>
                    <a:pt x="4013" y="10330"/>
                    <a:pt x="4013" y="10800"/>
                  </a:cubicBezTo>
                  <a:cubicBezTo>
                    <a:pt x="4013" y="11270"/>
                    <a:pt x="3659" y="11622"/>
                    <a:pt x="3187" y="11622"/>
                  </a:cubicBezTo>
                  <a:cubicBezTo>
                    <a:pt x="826" y="11622"/>
                    <a:pt x="826" y="11622"/>
                    <a:pt x="826" y="11622"/>
                  </a:cubicBezTo>
                  <a:cubicBezTo>
                    <a:pt x="354" y="11622"/>
                    <a:pt x="0" y="11270"/>
                    <a:pt x="0" y="10800"/>
                  </a:cubicBezTo>
                  <a:cubicBezTo>
                    <a:pt x="0" y="10330"/>
                    <a:pt x="354" y="9978"/>
                    <a:pt x="826" y="9978"/>
                  </a:cubicBezTo>
                  <a:cubicBezTo>
                    <a:pt x="3187" y="9978"/>
                    <a:pt x="3187" y="9978"/>
                    <a:pt x="3187" y="9978"/>
                  </a:cubicBezTo>
                  <a:close/>
                  <a:moveTo>
                    <a:pt x="4839" y="15613"/>
                  </a:moveTo>
                  <a:cubicBezTo>
                    <a:pt x="4839" y="15613"/>
                    <a:pt x="4839" y="15613"/>
                    <a:pt x="4839" y="15613"/>
                  </a:cubicBezTo>
                  <a:cubicBezTo>
                    <a:pt x="3069" y="17257"/>
                    <a:pt x="3069" y="17257"/>
                    <a:pt x="3069" y="17257"/>
                  </a:cubicBezTo>
                  <a:cubicBezTo>
                    <a:pt x="2833" y="17609"/>
                    <a:pt x="2833" y="18078"/>
                    <a:pt x="3069" y="18430"/>
                  </a:cubicBezTo>
                  <a:cubicBezTo>
                    <a:pt x="3423" y="18783"/>
                    <a:pt x="4013" y="18783"/>
                    <a:pt x="4367" y="18430"/>
                  </a:cubicBezTo>
                  <a:cubicBezTo>
                    <a:pt x="6020" y="16670"/>
                    <a:pt x="6020" y="16670"/>
                    <a:pt x="6020" y="16670"/>
                  </a:cubicBezTo>
                  <a:cubicBezTo>
                    <a:pt x="6374" y="16435"/>
                    <a:pt x="6374" y="15848"/>
                    <a:pt x="6020" y="15613"/>
                  </a:cubicBezTo>
                  <a:cubicBezTo>
                    <a:pt x="5666" y="15261"/>
                    <a:pt x="5193" y="15261"/>
                    <a:pt x="4839" y="15613"/>
                  </a:cubicBezTo>
                  <a:close/>
                  <a:moveTo>
                    <a:pt x="9915" y="18313"/>
                  </a:moveTo>
                  <a:cubicBezTo>
                    <a:pt x="9915" y="18313"/>
                    <a:pt x="9915" y="18313"/>
                    <a:pt x="9915" y="18313"/>
                  </a:cubicBezTo>
                  <a:cubicBezTo>
                    <a:pt x="9915" y="17843"/>
                    <a:pt x="10269" y="17491"/>
                    <a:pt x="10741" y="17491"/>
                  </a:cubicBezTo>
                  <a:cubicBezTo>
                    <a:pt x="11213" y="17491"/>
                    <a:pt x="11567" y="17843"/>
                    <a:pt x="11567" y="18313"/>
                  </a:cubicBezTo>
                  <a:cubicBezTo>
                    <a:pt x="11567" y="20778"/>
                    <a:pt x="11567" y="20778"/>
                    <a:pt x="11567" y="20778"/>
                  </a:cubicBezTo>
                  <a:cubicBezTo>
                    <a:pt x="11567" y="21248"/>
                    <a:pt x="11213" y="21600"/>
                    <a:pt x="10741" y="21600"/>
                  </a:cubicBezTo>
                  <a:cubicBezTo>
                    <a:pt x="10269" y="21600"/>
                    <a:pt x="9915" y="21248"/>
                    <a:pt x="9915" y="20778"/>
                  </a:cubicBezTo>
                  <a:cubicBezTo>
                    <a:pt x="9915" y="18313"/>
                    <a:pt x="9915" y="18313"/>
                    <a:pt x="9915" y="18313"/>
                  </a:cubicBezTo>
                  <a:close/>
                  <a:moveTo>
                    <a:pt x="15580" y="16670"/>
                  </a:moveTo>
                  <a:cubicBezTo>
                    <a:pt x="15580" y="16670"/>
                    <a:pt x="15580" y="16670"/>
                    <a:pt x="15580" y="16670"/>
                  </a:cubicBezTo>
                  <a:cubicBezTo>
                    <a:pt x="17233" y="18430"/>
                    <a:pt x="17233" y="18430"/>
                    <a:pt x="17233" y="18430"/>
                  </a:cubicBezTo>
                  <a:cubicBezTo>
                    <a:pt x="17587" y="18783"/>
                    <a:pt x="18059" y="18783"/>
                    <a:pt x="18413" y="18430"/>
                  </a:cubicBezTo>
                  <a:cubicBezTo>
                    <a:pt x="18767" y="18078"/>
                    <a:pt x="18767" y="17609"/>
                    <a:pt x="18413" y="17257"/>
                  </a:cubicBezTo>
                  <a:cubicBezTo>
                    <a:pt x="16761" y="15613"/>
                    <a:pt x="16761" y="15613"/>
                    <a:pt x="16761" y="15613"/>
                  </a:cubicBezTo>
                  <a:cubicBezTo>
                    <a:pt x="16407" y="15261"/>
                    <a:pt x="15816" y="15261"/>
                    <a:pt x="15580" y="15613"/>
                  </a:cubicBezTo>
                  <a:cubicBezTo>
                    <a:pt x="15226" y="15848"/>
                    <a:pt x="15226" y="16435"/>
                    <a:pt x="15580" y="16670"/>
                  </a:cubicBezTo>
                  <a:close/>
                  <a:moveTo>
                    <a:pt x="18295" y="11622"/>
                  </a:moveTo>
                  <a:cubicBezTo>
                    <a:pt x="18295" y="11622"/>
                    <a:pt x="18295" y="11622"/>
                    <a:pt x="18295" y="11622"/>
                  </a:cubicBezTo>
                  <a:cubicBezTo>
                    <a:pt x="17823" y="11622"/>
                    <a:pt x="17469" y="11270"/>
                    <a:pt x="17469" y="10800"/>
                  </a:cubicBezTo>
                  <a:cubicBezTo>
                    <a:pt x="17469" y="10330"/>
                    <a:pt x="17823" y="9978"/>
                    <a:pt x="18295" y="9978"/>
                  </a:cubicBezTo>
                  <a:cubicBezTo>
                    <a:pt x="20774" y="9978"/>
                    <a:pt x="20774" y="9978"/>
                    <a:pt x="20774" y="9978"/>
                  </a:cubicBezTo>
                  <a:cubicBezTo>
                    <a:pt x="21246" y="9978"/>
                    <a:pt x="21600" y="10330"/>
                    <a:pt x="21600" y="10800"/>
                  </a:cubicBezTo>
                  <a:cubicBezTo>
                    <a:pt x="21600" y="11270"/>
                    <a:pt x="21246" y="11622"/>
                    <a:pt x="20774" y="11622"/>
                  </a:cubicBezTo>
                  <a:cubicBezTo>
                    <a:pt x="18295" y="11622"/>
                    <a:pt x="18295" y="11622"/>
                    <a:pt x="18295" y="11622"/>
                  </a:cubicBezTo>
                  <a:close/>
                  <a:moveTo>
                    <a:pt x="16761" y="6104"/>
                  </a:moveTo>
                  <a:cubicBezTo>
                    <a:pt x="16761" y="6104"/>
                    <a:pt x="16761" y="6104"/>
                    <a:pt x="16761" y="6104"/>
                  </a:cubicBezTo>
                  <a:cubicBezTo>
                    <a:pt x="18413" y="4343"/>
                    <a:pt x="18413" y="4343"/>
                    <a:pt x="18413" y="4343"/>
                  </a:cubicBezTo>
                  <a:cubicBezTo>
                    <a:pt x="18767" y="4109"/>
                    <a:pt x="18767" y="3522"/>
                    <a:pt x="18413" y="3170"/>
                  </a:cubicBezTo>
                  <a:cubicBezTo>
                    <a:pt x="18059" y="2935"/>
                    <a:pt x="17587" y="2935"/>
                    <a:pt x="17233" y="3170"/>
                  </a:cubicBezTo>
                  <a:cubicBezTo>
                    <a:pt x="15580" y="4930"/>
                    <a:pt x="15580" y="4930"/>
                    <a:pt x="15580" y="4930"/>
                  </a:cubicBezTo>
                  <a:cubicBezTo>
                    <a:pt x="15226" y="5283"/>
                    <a:pt x="15226" y="5752"/>
                    <a:pt x="15580" y="6104"/>
                  </a:cubicBezTo>
                  <a:cubicBezTo>
                    <a:pt x="15816" y="6457"/>
                    <a:pt x="16407" y="6457"/>
                    <a:pt x="16761" y="6104"/>
                  </a:cubicBezTo>
                  <a:close/>
                  <a:moveTo>
                    <a:pt x="11567" y="3287"/>
                  </a:moveTo>
                  <a:cubicBezTo>
                    <a:pt x="11567" y="3287"/>
                    <a:pt x="11567" y="3287"/>
                    <a:pt x="11567" y="3287"/>
                  </a:cubicBezTo>
                  <a:cubicBezTo>
                    <a:pt x="11567" y="3757"/>
                    <a:pt x="11213" y="4109"/>
                    <a:pt x="10741" y="4109"/>
                  </a:cubicBezTo>
                  <a:cubicBezTo>
                    <a:pt x="10269" y="4109"/>
                    <a:pt x="9915" y="3757"/>
                    <a:pt x="9915" y="3287"/>
                  </a:cubicBezTo>
                  <a:cubicBezTo>
                    <a:pt x="9915" y="939"/>
                    <a:pt x="9915" y="939"/>
                    <a:pt x="9915" y="939"/>
                  </a:cubicBezTo>
                  <a:cubicBezTo>
                    <a:pt x="9915" y="470"/>
                    <a:pt x="10269" y="0"/>
                    <a:pt x="10741" y="0"/>
                  </a:cubicBezTo>
                  <a:cubicBezTo>
                    <a:pt x="11213" y="0"/>
                    <a:pt x="11567" y="470"/>
                    <a:pt x="11567" y="939"/>
                  </a:cubicBezTo>
                  <a:cubicBezTo>
                    <a:pt x="11567" y="3287"/>
                    <a:pt x="11567" y="3287"/>
                    <a:pt x="11567" y="3287"/>
                  </a:cubicBezTo>
                  <a:close/>
                  <a:moveTo>
                    <a:pt x="13928" y="7748"/>
                  </a:moveTo>
                  <a:cubicBezTo>
                    <a:pt x="13928" y="7748"/>
                    <a:pt x="13928" y="7748"/>
                    <a:pt x="13928" y="7748"/>
                  </a:cubicBezTo>
                  <a:cubicBezTo>
                    <a:pt x="13102" y="6926"/>
                    <a:pt x="12039" y="6457"/>
                    <a:pt x="10741" y="6457"/>
                  </a:cubicBezTo>
                  <a:cubicBezTo>
                    <a:pt x="9561" y="6457"/>
                    <a:pt x="8498" y="6926"/>
                    <a:pt x="7672" y="7748"/>
                  </a:cubicBezTo>
                  <a:cubicBezTo>
                    <a:pt x="6846" y="8570"/>
                    <a:pt x="6374" y="9626"/>
                    <a:pt x="6374" y="10800"/>
                  </a:cubicBezTo>
                  <a:cubicBezTo>
                    <a:pt x="6374" y="11974"/>
                    <a:pt x="6846" y="13148"/>
                    <a:pt x="7672" y="13852"/>
                  </a:cubicBezTo>
                  <a:cubicBezTo>
                    <a:pt x="8498" y="14674"/>
                    <a:pt x="9561" y="15143"/>
                    <a:pt x="10741" y="15143"/>
                  </a:cubicBezTo>
                  <a:cubicBezTo>
                    <a:pt x="12039" y="15143"/>
                    <a:pt x="13102" y="14674"/>
                    <a:pt x="13928" y="13852"/>
                  </a:cubicBezTo>
                  <a:cubicBezTo>
                    <a:pt x="14636" y="13148"/>
                    <a:pt x="15108" y="11974"/>
                    <a:pt x="15108" y="10800"/>
                  </a:cubicBezTo>
                  <a:cubicBezTo>
                    <a:pt x="15108" y="9626"/>
                    <a:pt x="14636" y="8570"/>
                    <a:pt x="13928" y="7748"/>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52" name="Group"/>
          <p:cNvGrpSpPr/>
          <p:nvPr/>
        </p:nvGrpSpPr>
        <p:grpSpPr>
          <a:xfrm>
            <a:off x="14821148" y="6402692"/>
            <a:ext cx="3310171" cy="1379268"/>
            <a:chOff x="95249" y="0"/>
            <a:chExt cx="3310170" cy="1379266"/>
          </a:xfrm>
        </p:grpSpPr>
        <p:sp>
          <p:nvSpPr>
            <p:cNvPr id="249" name="Line"/>
            <p:cNvSpPr/>
            <p:nvPr/>
          </p:nvSpPr>
          <p:spPr>
            <a:xfrm>
              <a:off x="95249" y="705859"/>
              <a:ext cx="2753660" cy="1"/>
            </a:xfrm>
            <a:prstGeom prst="line">
              <a:avLst/>
            </a:prstGeom>
            <a:noFill/>
            <a:ln w="63500" cap="flat">
              <a:solidFill>
                <a:srgbClr val="60E88E"/>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50" name="Circle"/>
            <p:cNvSpPr/>
            <p:nvPr/>
          </p:nvSpPr>
          <p:spPr>
            <a:xfrm>
              <a:off x="2026153" y="0"/>
              <a:ext cx="1379268" cy="1379267"/>
            </a:xfrm>
            <a:prstGeom prst="ellipse">
              <a:avLst/>
            </a:prstGeom>
            <a:solidFill>
              <a:srgbClr val="60E88E"/>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51" name="Freeform 179"/>
            <p:cNvSpPr/>
            <p:nvPr/>
          </p:nvSpPr>
          <p:spPr>
            <a:xfrm>
              <a:off x="2382834" y="428822"/>
              <a:ext cx="554076" cy="554076"/>
            </a:xfrm>
            <a:custGeom>
              <a:avLst/>
              <a:gdLst/>
              <a:ahLst/>
              <a:cxnLst>
                <a:cxn ang="0">
                  <a:pos x="wd2" y="hd2"/>
                </a:cxn>
                <a:cxn ang="5400000">
                  <a:pos x="wd2" y="hd2"/>
                </a:cxn>
                <a:cxn ang="10800000">
                  <a:pos x="wd2" y="hd2"/>
                </a:cxn>
                <a:cxn ang="16200000">
                  <a:pos x="wd2" y="hd2"/>
                </a:cxn>
              </a:cxnLst>
              <a:rect l="0" t="0" r="r" b="b"/>
              <a:pathLst>
                <a:path w="21504" h="21504" fill="norm" stroke="1" extrusionOk="0">
                  <a:moveTo>
                    <a:pt x="21217" y="19938"/>
                  </a:moveTo>
                  <a:cubicBezTo>
                    <a:pt x="17254" y="16104"/>
                    <a:pt x="17254" y="16104"/>
                    <a:pt x="17254" y="16104"/>
                  </a:cubicBezTo>
                  <a:cubicBezTo>
                    <a:pt x="17893" y="15337"/>
                    <a:pt x="18405" y="14443"/>
                    <a:pt x="18788" y="13548"/>
                  </a:cubicBezTo>
                  <a:cubicBezTo>
                    <a:pt x="19299" y="12398"/>
                    <a:pt x="19555" y="11120"/>
                    <a:pt x="19555" y="9841"/>
                  </a:cubicBezTo>
                  <a:cubicBezTo>
                    <a:pt x="19555" y="8563"/>
                    <a:pt x="19299" y="7285"/>
                    <a:pt x="18916" y="6135"/>
                  </a:cubicBezTo>
                  <a:cubicBezTo>
                    <a:pt x="18788" y="6135"/>
                    <a:pt x="18788" y="6135"/>
                    <a:pt x="18788" y="6135"/>
                  </a:cubicBezTo>
                  <a:cubicBezTo>
                    <a:pt x="18405" y="4857"/>
                    <a:pt x="17638" y="3834"/>
                    <a:pt x="16743" y="2940"/>
                  </a:cubicBezTo>
                  <a:cubicBezTo>
                    <a:pt x="16743" y="2940"/>
                    <a:pt x="16743" y="2940"/>
                    <a:pt x="16743" y="2940"/>
                  </a:cubicBezTo>
                  <a:cubicBezTo>
                    <a:pt x="15849" y="2045"/>
                    <a:pt x="14698" y="1278"/>
                    <a:pt x="13548" y="767"/>
                  </a:cubicBezTo>
                  <a:cubicBezTo>
                    <a:pt x="13548" y="767"/>
                    <a:pt x="13548" y="767"/>
                    <a:pt x="13548" y="767"/>
                  </a:cubicBezTo>
                  <a:cubicBezTo>
                    <a:pt x="12398" y="256"/>
                    <a:pt x="11120" y="0"/>
                    <a:pt x="9714" y="0"/>
                  </a:cubicBezTo>
                  <a:cubicBezTo>
                    <a:pt x="7030" y="0"/>
                    <a:pt x="4601" y="1150"/>
                    <a:pt x="2812" y="2940"/>
                  </a:cubicBezTo>
                  <a:cubicBezTo>
                    <a:pt x="1917" y="3834"/>
                    <a:pt x="1150" y="4857"/>
                    <a:pt x="639" y="6135"/>
                  </a:cubicBezTo>
                  <a:cubicBezTo>
                    <a:pt x="256" y="7285"/>
                    <a:pt x="0" y="8563"/>
                    <a:pt x="0" y="9841"/>
                  </a:cubicBezTo>
                  <a:cubicBezTo>
                    <a:pt x="0" y="11120"/>
                    <a:pt x="256" y="12398"/>
                    <a:pt x="639" y="13548"/>
                  </a:cubicBezTo>
                  <a:cubicBezTo>
                    <a:pt x="639" y="13548"/>
                    <a:pt x="639" y="13548"/>
                    <a:pt x="639" y="13548"/>
                  </a:cubicBezTo>
                  <a:cubicBezTo>
                    <a:pt x="1150" y="14826"/>
                    <a:pt x="1917" y="15849"/>
                    <a:pt x="2812" y="16743"/>
                  </a:cubicBezTo>
                  <a:cubicBezTo>
                    <a:pt x="2812" y="16743"/>
                    <a:pt x="2812" y="16743"/>
                    <a:pt x="2812" y="16743"/>
                  </a:cubicBezTo>
                  <a:cubicBezTo>
                    <a:pt x="3707" y="17638"/>
                    <a:pt x="4857" y="18405"/>
                    <a:pt x="6007" y="18916"/>
                  </a:cubicBezTo>
                  <a:cubicBezTo>
                    <a:pt x="7157" y="19427"/>
                    <a:pt x="8436" y="19683"/>
                    <a:pt x="9714" y="19683"/>
                  </a:cubicBezTo>
                  <a:cubicBezTo>
                    <a:pt x="11120" y="19683"/>
                    <a:pt x="12398" y="19427"/>
                    <a:pt x="13548" y="18916"/>
                  </a:cubicBezTo>
                  <a:cubicBezTo>
                    <a:pt x="14443" y="18533"/>
                    <a:pt x="15337" y="18021"/>
                    <a:pt x="15976" y="17382"/>
                  </a:cubicBezTo>
                  <a:cubicBezTo>
                    <a:pt x="19938" y="21217"/>
                    <a:pt x="19938" y="21217"/>
                    <a:pt x="19938" y="21217"/>
                  </a:cubicBezTo>
                  <a:cubicBezTo>
                    <a:pt x="20322" y="21600"/>
                    <a:pt x="20833" y="21600"/>
                    <a:pt x="21217" y="21217"/>
                  </a:cubicBezTo>
                  <a:cubicBezTo>
                    <a:pt x="21600" y="20961"/>
                    <a:pt x="21600" y="20322"/>
                    <a:pt x="21217" y="19938"/>
                  </a:cubicBezTo>
                  <a:close/>
                  <a:moveTo>
                    <a:pt x="15465" y="15465"/>
                  </a:moveTo>
                  <a:cubicBezTo>
                    <a:pt x="15465" y="15465"/>
                    <a:pt x="15465" y="15465"/>
                    <a:pt x="15465" y="15465"/>
                  </a:cubicBezTo>
                  <a:cubicBezTo>
                    <a:pt x="15465" y="15465"/>
                    <a:pt x="15465" y="15465"/>
                    <a:pt x="15465" y="15465"/>
                  </a:cubicBezTo>
                  <a:cubicBezTo>
                    <a:pt x="15465" y="15465"/>
                    <a:pt x="15465" y="15465"/>
                    <a:pt x="15465" y="15465"/>
                  </a:cubicBezTo>
                  <a:cubicBezTo>
                    <a:pt x="14698" y="16232"/>
                    <a:pt x="13804" y="16871"/>
                    <a:pt x="12781" y="17254"/>
                  </a:cubicBezTo>
                  <a:cubicBezTo>
                    <a:pt x="11886" y="17638"/>
                    <a:pt x="10864" y="17893"/>
                    <a:pt x="9714" y="17893"/>
                  </a:cubicBezTo>
                  <a:cubicBezTo>
                    <a:pt x="8691" y="17893"/>
                    <a:pt x="7669" y="17638"/>
                    <a:pt x="6646" y="17254"/>
                  </a:cubicBezTo>
                  <a:cubicBezTo>
                    <a:pt x="5751" y="16871"/>
                    <a:pt x="4857" y="16232"/>
                    <a:pt x="4090" y="15465"/>
                  </a:cubicBezTo>
                  <a:cubicBezTo>
                    <a:pt x="4090" y="15465"/>
                    <a:pt x="4090" y="15465"/>
                    <a:pt x="4090" y="15465"/>
                  </a:cubicBezTo>
                  <a:cubicBezTo>
                    <a:pt x="3323" y="14826"/>
                    <a:pt x="2812" y="13931"/>
                    <a:pt x="2301" y="12909"/>
                  </a:cubicBezTo>
                  <a:cubicBezTo>
                    <a:pt x="2301" y="12909"/>
                    <a:pt x="2301" y="12909"/>
                    <a:pt x="2301" y="12909"/>
                  </a:cubicBezTo>
                  <a:cubicBezTo>
                    <a:pt x="1917" y="11886"/>
                    <a:pt x="1789" y="10864"/>
                    <a:pt x="1789" y="9841"/>
                  </a:cubicBezTo>
                  <a:cubicBezTo>
                    <a:pt x="1789" y="8691"/>
                    <a:pt x="1917" y="7669"/>
                    <a:pt x="2301" y="6774"/>
                  </a:cubicBezTo>
                  <a:cubicBezTo>
                    <a:pt x="2812" y="5751"/>
                    <a:pt x="3323" y="4857"/>
                    <a:pt x="4090" y="4218"/>
                  </a:cubicBezTo>
                  <a:cubicBezTo>
                    <a:pt x="5496" y="2684"/>
                    <a:pt x="7541" y="1789"/>
                    <a:pt x="9714" y="1789"/>
                  </a:cubicBezTo>
                  <a:cubicBezTo>
                    <a:pt x="10864" y="1789"/>
                    <a:pt x="11886" y="2045"/>
                    <a:pt x="12781" y="2428"/>
                  </a:cubicBezTo>
                  <a:cubicBezTo>
                    <a:pt x="12781" y="2428"/>
                    <a:pt x="12781" y="2428"/>
                    <a:pt x="12781" y="2428"/>
                  </a:cubicBezTo>
                  <a:cubicBezTo>
                    <a:pt x="13804" y="2812"/>
                    <a:pt x="14698" y="3451"/>
                    <a:pt x="15465" y="4218"/>
                  </a:cubicBezTo>
                  <a:cubicBezTo>
                    <a:pt x="15465" y="4218"/>
                    <a:pt x="15465" y="4218"/>
                    <a:pt x="15465" y="4218"/>
                  </a:cubicBezTo>
                  <a:cubicBezTo>
                    <a:pt x="16232" y="4985"/>
                    <a:pt x="16743" y="5751"/>
                    <a:pt x="17127" y="6774"/>
                  </a:cubicBezTo>
                  <a:cubicBezTo>
                    <a:pt x="17254" y="6774"/>
                    <a:pt x="17254" y="6774"/>
                    <a:pt x="17254" y="6774"/>
                  </a:cubicBezTo>
                  <a:cubicBezTo>
                    <a:pt x="17638" y="7796"/>
                    <a:pt x="17766" y="8819"/>
                    <a:pt x="17766" y="9841"/>
                  </a:cubicBezTo>
                  <a:cubicBezTo>
                    <a:pt x="17766" y="10864"/>
                    <a:pt x="17638" y="12014"/>
                    <a:pt x="17127" y="12909"/>
                  </a:cubicBezTo>
                  <a:cubicBezTo>
                    <a:pt x="16743" y="13931"/>
                    <a:pt x="16232" y="14826"/>
                    <a:pt x="15465" y="15465"/>
                  </a:cubicBezTo>
                  <a:close/>
                  <a:moveTo>
                    <a:pt x="7285" y="3962"/>
                  </a:moveTo>
                  <a:cubicBezTo>
                    <a:pt x="7285" y="3962"/>
                    <a:pt x="7285" y="3962"/>
                    <a:pt x="7285" y="3962"/>
                  </a:cubicBezTo>
                  <a:cubicBezTo>
                    <a:pt x="6902" y="4090"/>
                    <a:pt x="6518" y="4346"/>
                    <a:pt x="6263" y="4601"/>
                  </a:cubicBezTo>
                  <a:cubicBezTo>
                    <a:pt x="5879" y="4857"/>
                    <a:pt x="5624" y="4985"/>
                    <a:pt x="5240" y="5368"/>
                  </a:cubicBezTo>
                  <a:cubicBezTo>
                    <a:pt x="5240" y="5368"/>
                    <a:pt x="5240" y="5368"/>
                    <a:pt x="5240" y="5368"/>
                  </a:cubicBezTo>
                  <a:cubicBezTo>
                    <a:pt x="5240" y="5368"/>
                    <a:pt x="5240" y="5368"/>
                    <a:pt x="5240" y="5368"/>
                  </a:cubicBezTo>
                  <a:cubicBezTo>
                    <a:pt x="4985" y="5624"/>
                    <a:pt x="4729" y="6007"/>
                    <a:pt x="4473" y="6263"/>
                  </a:cubicBezTo>
                  <a:cubicBezTo>
                    <a:pt x="4473" y="6263"/>
                    <a:pt x="4473" y="6263"/>
                    <a:pt x="4473" y="6263"/>
                  </a:cubicBezTo>
                  <a:cubicBezTo>
                    <a:pt x="4218" y="6646"/>
                    <a:pt x="4090" y="7030"/>
                    <a:pt x="3962" y="7413"/>
                  </a:cubicBezTo>
                  <a:cubicBezTo>
                    <a:pt x="3834" y="7669"/>
                    <a:pt x="3962" y="7924"/>
                    <a:pt x="4218" y="8052"/>
                  </a:cubicBezTo>
                  <a:cubicBezTo>
                    <a:pt x="4473" y="8180"/>
                    <a:pt x="4857" y="8052"/>
                    <a:pt x="4857" y="7796"/>
                  </a:cubicBezTo>
                  <a:cubicBezTo>
                    <a:pt x="4985" y="7413"/>
                    <a:pt x="5240" y="7157"/>
                    <a:pt x="5368" y="6902"/>
                  </a:cubicBezTo>
                  <a:cubicBezTo>
                    <a:pt x="5624" y="6646"/>
                    <a:pt x="5751" y="6391"/>
                    <a:pt x="6007" y="6135"/>
                  </a:cubicBezTo>
                  <a:cubicBezTo>
                    <a:pt x="6263" y="5879"/>
                    <a:pt x="6518" y="5624"/>
                    <a:pt x="6774" y="5496"/>
                  </a:cubicBezTo>
                  <a:cubicBezTo>
                    <a:pt x="7157" y="5240"/>
                    <a:pt x="7413" y="5112"/>
                    <a:pt x="7669" y="4985"/>
                  </a:cubicBezTo>
                  <a:cubicBezTo>
                    <a:pt x="7924" y="4857"/>
                    <a:pt x="8052" y="4601"/>
                    <a:pt x="8052" y="4218"/>
                  </a:cubicBezTo>
                  <a:cubicBezTo>
                    <a:pt x="7924" y="3962"/>
                    <a:pt x="7541" y="3834"/>
                    <a:pt x="7285" y="3962"/>
                  </a:cubicBezTo>
                  <a:close/>
                  <a:moveTo>
                    <a:pt x="15593" y="9330"/>
                  </a:moveTo>
                  <a:cubicBezTo>
                    <a:pt x="15593" y="9330"/>
                    <a:pt x="15593" y="9330"/>
                    <a:pt x="15593" y="9330"/>
                  </a:cubicBezTo>
                  <a:cubicBezTo>
                    <a:pt x="15337" y="9330"/>
                    <a:pt x="15082" y="9586"/>
                    <a:pt x="15082" y="9841"/>
                  </a:cubicBezTo>
                  <a:cubicBezTo>
                    <a:pt x="15082" y="10480"/>
                    <a:pt x="14954" y="11247"/>
                    <a:pt x="14698" y="11886"/>
                  </a:cubicBezTo>
                  <a:cubicBezTo>
                    <a:pt x="14570" y="11886"/>
                    <a:pt x="14570" y="11886"/>
                    <a:pt x="14570" y="11886"/>
                  </a:cubicBezTo>
                  <a:cubicBezTo>
                    <a:pt x="14315" y="12525"/>
                    <a:pt x="14059" y="13037"/>
                    <a:pt x="13548" y="13548"/>
                  </a:cubicBezTo>
                  <a:cubicBezTo>
                    <a:pt x="13037" y="14059"/>
                    <a:pt x="12398" y="14443"/>
                    <a:pt x="11759" y="14698"/>
                  </a:cubicBezTo>
                  <a:cubicBezTo>
                    <a:pt x="11120" y="14954"/>
                    <a:pt x="10480" y="15082"/>
                    <a:pt x="9714" y="15082"/>
                  </a:cubicBezTo>
                  <a:cubicBezTo>
                    <a:pt x="9458" y="15082"/>
                    <a:pt x="9202" y="15337"/>
                    <a:pt x="9202" y="15593"/>
                  </a:cubicBezTo>
                  <a:cubicBezTo>
                    <a:pt x="9202" y="15976"/>
                    <a:pt x="9458" y="16232"/>
                    <a:pt x="9714" y="16232"/>
                  </a:cubicBezTo>
                  <a:cubicBezTo>
                    <a:pt x="10608" y="16232"/>
                    <a:pt x="11375" y="15976"/>
                    <a:pt x="12142" y="15721"/>
                  </a:cubicBezTo>
                  <a:cubicBezTo>
                    <a:pt x="12909" y="15337"/>
                    <a:pt x="13676" y="14954"/>
                    <a:pt x="14315" y="14315"/>
                  </a:cubicBezTo>
                  <a:cubicBezTo>
                    <a:pt x="14826" y="13676"/>
                    <a:pt x="15337" y="13037"/>
                    <a:pt x="15593" y="12270"/>
                  </a:cubicBezTo>
                  <a:cubicBezTo>
                    <a:pt x="15593" y="12270"/>
                    <a:pt x="15593" y="12270"/>
                    <a:pt x="15593" y="12270"/>
                  </a:cubicBezTo>
                  <a:cubicBezTo>
                    <a:pt x="15976" y="11503"/>
                    <a:pt x="16104" y="10608"/>
                    <a:pt x="16104" y="9841"/>
                  </a:cubicBezTo>
                  <a:cubicBezTo>
                    <a:pt x="16104" y="9586"/>
                    <a:pt x="15849" y="9330"/>
                    <a:pt x="15593" y="9330"/>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56" name="Group"/>
          <p:cNvGrpSpPr/>
          <p:nvPr/>
        </p:nvGrpSpPr>
        <p:grpSpPr>
          <a:xfrm>
            <a:off x="14108675" y="9433263"/>
            <a:ext cx="3310173" cy="1379268"/>
            <a:chOff x="95249" y="0"/>
            <a:chExt cx="3310172" cy="1379266"/>
          </a:xfrm>
        </p:grpSpPr>
        <p:sp>
          <p:nvSpPr>
            <p:cNvPr id="253" name="Line"/>
            <p:cNvSpPr/>
            <p:nvPr/>
          </p:nvSpPr>
          <p:spPr>
            <a:xfrm>
              <a:off x="95249" y="705860"/>
              <a:ext cx="2753660" cy="1"/>
            </a:xfrm>
            <a:prstGeom prst="line">
              <a:avLst/>
            </a:prstGeom>
            <a:noFill/>
            <a:ln w="63500" cap="flat">
              <a:solidFill>
                <a:srgbClr val="C777DA"/>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54" name="Circle"/>
            <p:cNvSpPr/>
            <p:nvPr/>
          </p:nvSpPr>
          <p:spPr>
            <a:xfrm>
              <a:off x="2026155" y="0"/>
              <a:ext cx="1379268" cy="1379267"/>
            </a:xfrm>
            <a:prstGeom prst="ellipse">
              <a:avLst/>
            </a:prstGeom>
            <a:solidFill>
              <a:srgbClr val="C877DA"/>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55" name="Freeform 285"/>
            <p:cNvSpPr/>
            <p:nvPr/>
          </p:nvSpPr>
          <p:spPr>
            <a:xfrm>
              <a:off x="2448014" y="411154"/>
              <a:ext cx="496146" cy="589412"/>
            </a:xfrm>
            <a:custGeom>
              <a:avLst/>
              <a:gdLst/>
              <a:ahLst/>
              <a:cxnLst>
                <a:cxn ang="0">
                  <a:pos x="wd2" y="hd2"/>
                </a:cxn>
                <a:cxn ang="5400000">
                  <a:pos x="wd2" y="hd2"/>
                </a:cxn>
                <a:cxn ang="10800000">
                  <a:pos x="wd2" y="hd2"/>
                </a:cxn>
                <a:cxn ang="16200000">
                  <a:pos x="wd2" y="hd2"/>
                </a:cxn>
              </a:cxnLst>
              <a:rect l="0" t="0" r="r" b="b"/>
              <a:pathLst>
                <a:path w="21600" h="21540" fill="norm" stroke="1" extrusionOk="0">
                  <a:moveTo>
                    <a:pt x="18288" y="181"/>
                  </a:moveTo>
                  <a:cubicBezTo>
                    <a:pt x="18576" y="-60"/>
                    <a:pt x="19008" y="-60"/>
                    <a:pt x="19152" y="181"/>
                  </a:cubicBezTo>
                  <a:cubicBezTo>
                    <a:pt x="19440" y="423"/>
                    <a:pt x="19440" y="664"/>
                    <a:pt x="19152" y="905"/>
                  </a:cubicBezTo>
                  <a:cubicBezTo>
                    <a:pt x="18576" y="1388"/>
                    <a:pt x="18576" y="1388"/>
                    <a:pt x="18576" y="1388"/>
                  </a:cubicBezTo>
                  <a:cubicBezTo>
                    <a:pt x="19440" y="2233"/>
                    <a:pt x="20160" y="3198"/>
                    <a:pt x="20736" y="4284"/>
                  </a:cubicBezTo>
                  <a:cubicBezTo>
                    <a:pt x="21312" y="5491"/>
                    <a:pt x="21600" y="6818"/>
                    <a:pt x="21600" y="8146"/>
                  </a:cubicBezTo>
                  <a:cubicBezTo>
                    <a:pt x="21600" y="9473"/>
                    <a:pt x="21312" y="10800"/>
                    <a:pt x="20736" y="12007"/>
                  </a:cubicBezTo>
                  <a:cubicBezTo>
                    <a:pt x="20160" y="13214"/>
                    <a:pt x="19296" y="14300"/>
                    <a:pt x="18144" y="15265"/>
                  </a:cubicBezTo>
                  <a:cubicBezTo>
                    <a:pt x="18144" y="15265"/>
                    <a:pt x="18144" y="15265"/>
                    <a:pt x="18144" y="15265"/>
                  </a:cubicBezTo>
                  <a:cubicBezTo>
                    <a:pt x="16992" y="16110"/>
                    <a:pt x="15696" y="16834"/>
                    <a:pt x="14256" y="17437"/>
                  </a:cubicBezTo>
                  <a:cubicBezTo>
                    <a:pt x="14256" y="17437"/>
                    <a:pt x="14256" y="17437"/>
                    <a:pt x="14256" y="17437"/>
                  </a:cubicBezTo>
                  <a:cubicBezTo>
                    <a:pt x="13104" y="17799"/>
                    <a:pt x="11952" y="18041"/>
                    <a:pt x="10656" y="18161"/>
                  </a:cubicBezTo>
                  <a:cubicBezTo>
                    <a:pt x="10800" y="18161"/>
                    <a:pt x="10800" y="18161"/>
                    <a:pt x="10800" y="18282"/>
                  </a:cubicBezTo>
                  <a:cubicBezTo>
                    <a:pt x="10800" y="19851"/>
                    <a:pt x="10800" y="19851"/>
                    <a:pt x="10800" y="19851"/>
                  </a:cubicBezTo>
                  <a:cubicBezTo>
                    <a:pt x="14544" y="19851"/>
                    <a:pt x="14544" y="19851"/>
                    <a:pt x="14544" y="19851"/>
                  </a:cubicBezTo>
                  <a:cubicBezTo>
                    <a:pt x="15120" y="19851"/>
                    <a:pt x="15552" y="20213"/>
                    <a:pt x="15552" y="20695"/>
                  </a:cubicBezTo>
                  <a:cubicBezTo>
                    <a:pt x="15552" y="21178"/>
                    <a:pt x="15120" y="21540"/>
                    <a:pt x="14544" y="21540"/>
                  </a:cubicBezTo>
                  <a:cubicBezTo>
                    <a:pt x="9792" y="21540"/>
                    <a:pt x="9792" y="21540"/>
                    <a:pt x="9792" y="21540"/>
                  </a:cubicBezTo>
                  <a:cubicBezTo>
                    <a:pt x="9648" y="21540"/>
                    <a:pt x="9648" y="21540"/>
                    <a:pt x="9648" y="21540"/>
                  </a:cubicBezTo>
                  <a:cubicBezTo>
                    <a:pt x="9648" y="21540"/>
                    <a:pt x="9648" y="21540"/>
                    <a:pt x="9648" y="21540"/>
                  </a:cubicBezTo>
                  <a:cubicBezTo>
                    <a:pt x="4896" y="21540"/>
                    <a:pt x="4896" y="21540"/>
                    <a:pt x="4896" y="21540"/>
                  </a:cubicBezTo>
                  <a:cubicBezTo>
                    <a:pt x="4320" y="21540"/>
                    <a:pt x="3744" y="21178"/>
                    <a:pt x="3744" y="20695"/>
                  </a:cubicBezTo>
                  <a:cubicBezTo>
                    <a:pt x="3744" y="20213"/>
                    <a:pt x="4320" y="19851"/>
                    <a:pt x="4896" y="19851"/>
                  </a:cubicBezTo>
                  <a:cubicBezTo>
                    <a:pt x="8640" y="19851"/>
                    <a:pt x="8640" y="19851"/>
                    <a:pt x="8640" y="19851"/>
                  </a:cubicBezTo>
                  <a:cubicBezTo>
                    <a:pt x="8640" y="18282"/>
                    <a:pt x="8640" y="18282"/>
                    <a:pt x="8640" y="18282"/>
                  </a:cubicBezTo>
                  <a:cubicBezTo>
                    <a:pt x="8640" y="18161"/>
                    <a:pt x="8640" y="18161"/>
                    <a:pt x="8640" y="18161"/>
                  </a:cubicBezTo>
                  <a:cubicBezTo>
                    <a:pt x="7488" y="18041"/>
                    <a:pt x="6336" y="17799"/>
                    <a:pt x="5184" y="17437"/>
                  </a:cubicBezTo>
                  <a:cubicBezTo>
                    <a:pt x="3888" y="16955"/>
                    <a:pt x="2736" y="16351"/>
                    <a:pt x="1728" y="15506"/>
                  </a:cubicBezTo>
                  <a:cubicBezTo>
                    <a:pt x="1152" y="16110"/>
                    <a:pt x="1152" y="16110"/>
                    <a:pt x="1152" y="16110"/>
                  </a:cubicBezTo>
                  <a:cubicBezTo>
                    <a:pt x="864" y="16231"/>
                    <a:pt x="432" y="16231"/>
                    <a:pt x="288" y="16110"/>
                  </a:cubicBezTo>
                  <a:cubicBezTo>
                    <a:pt x="0" y="15868"/>
                    <a:pt x="0" y="15506"/>
                    <a:pt x="288" y="15386"/>
                  </a:cubicBezTo>
                  <a:cubicBezTo>
                    <a:pt x="2448" y="13455"/>
                    <a:pt x="2448" y="13455"/>
                    <a:pt x="2448" y="13455"/>
                  </a:cubicBezTo>
                  <a:cubicBezTo>
                    <a:pt x="1008" y="12128"/>
                    <a:pt x="0" y="10197"/>
                    <a:pt x="0" y="8146"/>
                  </a:cubicBezTo>
                  <a:cubicBezTo>
                    <a:pt x="0" y="5853"/>
                    <a:pt x="1152" y="3922"/>
                    <a:pt x="2880" y="2353"/>
                  </a:cubicBezTo>
                  <a:cubicBezTo>
                    <a:pt x="2880" y="2353"/>
                    <a:pt x="2880" y="2353"/>
                    <a:pt x="2880" y="2353"/>
                  </a:cubicBezTo>
                  <a:cubicBezTo>
                    <a:pt x="2880" y="2353"/>
                    <a:pt x="2880" y="2353"/>
                    <a:pt x="2880" y="2353"/>
                  </a:cubicBezTo>
                  <a:cubicBezTo>
                    <a:pt x="4608" y="905"/>
                    <a:pt x="7056" y="61"/>
                    <a:pt x="9648" y="61"/>
                  </a:cubicBezTo>
                  <a:cubicBezTo>
                    <a:pt x="12240" y="61"/>
                    <a:pt x="14400" y="785"/>
                    <a:pt x="16128" y="1991"/>
                  </a:cubicBezTo>
                  <a:cubicBezTo>
                    <a:pt x="17280" y="1026"/>
                    <a:pt x="17280" y="1026"/>
                    <a:pt x="17280" y="1026"/>
                  </a:cubicBezTo>
                  <a:cubicBezTo>
                    <a:pt x="17280" y="1026"/>
                    <a:pt x="17280" y="1026"/>
                    <a:pt x="17280" y="1026"/>
                  </a:cubicBezTo>
                  <a:cubicBezTo>
                    <a:pt x="17280" y="1026"/>
                    <a:pt x="17280" y="1026"/>
                    <a:pt x="17280" y="1026"/>
                  </a:cubicBezTo>
                  <a:cubicBezTo>
                    <a:pt x="17280" y="1026"/>
                    <a:pt x="17280" y="1026"/>
                    <a:pt x="17280" y="1026"/>
                  </a:cubicBezTo>
                  <a:cubicBezTo>
                    <a:pt x="18288" y="181"/>
                    <a:pt x="18288" y="181"/>
                    <a:pt x="18288" y="181"/>
                  </a:cubicBezTo>
                  <a:close/>
                  <a:moveTo>
                    <a:pt x="17712" y="2112"/>
                  </a:moveTo>
                  <a:cubicBezTo>
                    <a:pt x="17712" y="2112"/>
                    <a:pt x="17712" y="2112"/>
                    <a:pt x="17712" y="2112"/>
                  </a:cubicBezTo>
                  <a:cubicBezTo>
                    <a:pt x="16992" y="2715"/>
                    <a:pt x="16992" y="2715"/>
                    <a:pt x="16992" y="2715"/>
                  </a:cubicBezTo>
                  <a:cubicBezTo>
                    <a:pt x="18432" y="4163"/>
                    <a:pt x="19440" y="6094"/>
                    <a:pt x="19440" y="8146"/>
                  </a:cubicBezTo>
                  <a:cubicBezTo>
                    <a:pt x="19440" y="10438"/>
                    <a:pt x="18288" y="12369"/>
                    <a:pt x="16560" y="13817"/>
                  </a:cubicBezTo>
                  <a:cubicBezTo>
                    <a:pt x="16560" y="13938"/>
                    <a:pt x="16560" y="13938"/>
                    <a:pt x="16560" y="13938"/>
                  </a:cubicBezTo>
                  <a:cubicBezTo>
                    <a:pt x="14832" y="15386"/>
                    <a:pt x="12384" y="16231"/>
                    <a:pt x="9648" y="16231"/>
                  </a:cubicBezTo>
                  <a:cubicBezTo>
                    <a:pt x="7200" y="16231"/>
                    <a:pt x="5040" y="15506"/>
                    <a:pt x="3312" y="14179"/>
                  </a:cubicBezTo>
                  <a:cubicBezTo>
                    <a:pt x="2592" y="14782"/>
                    <a:pt x="2592" y="14782"/>
                    <a:pt x="2592" y="14782"/>
                  </a:cubicBezTo>
                  <a:cubicBezTo>
                    <a:pt x="3456" y="15506"/>
                    <a:pt x="4464" y="16110"/>
                    <a:pt x="5616" y="16472"/>
                  </a:cubicBezTo>
                  <a:cubicBezTo>
                    <a:pt x="6912" y="16834"/>
                    <a:pt x="8208" y="17075"/>
                    <a:pt x="9648" y="17075"/>
                  </a:cubicBezTo>
                  <a:cubicBezTo>
                    <a:pt x="11232" y="17075"/>
                    <a:pt x="12528" y="16834"/>
                    <a:pt x="13824" y="16472"/>
                  </a:cubicBezTo>
                  <a:cubicBezTo>
                    <a:pt x="13824" y="16472"/>
                    <a:pt x="13824" y="16472"/>
                    <a:pt x="13824" y="16472"/>
                  </a:cubicBezTo>
                  <a:cubicBezTo>
                    <a:pt x="15120" y="15989"/>
                    <a:pt x="16272" y="15265"/>
                    <a:pt x="17280" y="14541"/>
                  </a:cubicBezTo>
                  <a:cubicBezTo>
                    <a:pt x="18288" y="13696"/>
                    <a:pt x="19152" y="12731"/>
                    <a:pt x="19584" y="11524"/>
                  </a:cubicBezTo>
                  <a:cubicBezTo>
                    <a:pt x="20160" y="10559"/>
                    <a:pt x="20448" y="9352"/>
                    <a:pt x="20448" y="8146"/>
                  </a:cubicBezTo>
                  <a:cubicBezTo>
                    <a:pt x="20448" y="6939"/>
                    <a:pt x="20160" y="5732"/>
                    <a:pt x="19584" y="4646"/>
                  </a:cubicBezTo>
                  <a:cubicBezTo>
                    <a:pt x="19152" y="3801"/>
                    <a:pt x="18576" y="2957"/>
                    <a:pt x="17712" y="2112"/>
                  </a:cubicBezTo>
                  <a:close/>
                  <a:moveTo>
                    <a:pt x="15120" y="3560"/>
                  </a:moveTo>
                  <a:cubicBezTo>
                    <a:pt x="15120" y="3560"/>
                    <a:pt x="15120" y="3560"/>
                    <a:pt x="15120" y="3560"/>
                  </a:cubicBezTo>
                  <a:cubicBezTo>
                    <a:pt x="13824" y="2474"/>
                    <a:pt x="11808" y="1750"/>
                    <a:pt x="9648" y="1750"/>
                  </a:cubicBezTo>
                  <a:cubicBezTo>
                    <a:pt x="7632" y="1750"/>
                    <a:pt x="5760" y="2474"/>
                    <a:pt x="4320" y="3560"/>
                  </a:cubicBezTo>
                  <a:cubicBezTo>
                    <a:pt x="4320" y="3560"/>
                    <a:pt x="4320" y="3560"/>
                    <a:pt x="4320" y="3560"/>
                  </a:cubicBezTo>
                  <a:cubicBezTo>
                    <a:pt x="2880" y="4767"/>
                    <a:pt x="2016" y="6336"/>
                    <a:pt x="2016" y="8146"/>
                  </a:cubicBezTo>
                  <a:cubicBezTo>
                    <a:pt x="2016" y="9956"/>
                    <a:pt x="2880" y="11524"/>
                    <a:pt x="4320" y="12731"/>
                  </a:cubicBezTo>
                  <a:cubicBezTo>
                    <a:pt x="5760" y="13817"/>
                    <a:pt x="7632" y="14541"/>
                    <a:pt x="9648" y="14541"/>
                  </a:cubicBezTo>
                  <a:cubicBezTo>
                    <a:pt x="11808" y="14541"/>
                    <a:pt x="13680" y="13817"/>
                    <a:pt x="15120" y="12731"/>
                  </a:cubicBezTo>
                  <a:cubicBezTo>
                    <a:pt x="15120" y="12731"/>
                    <a:pt x="15120" y="12731"/>
                    <a:pt x="15120" y="12731"/>
                  </a:cubicBezTo>
                  <a:cubicBezTo>
                    <a:pt x="16560" y="11524"/>
                    <a:pt x="17424" y="9956"/>
                    <a:pt x="17424" y="8146"/>
                  </a:cubicBezTo>
                  <a:cubicBezTo>
                    <a:pt x="17424" y="6336"/>
                    <a:pt x="16560" y="4767"/>
                    <a:pt x="15120" y="3560"/>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60" name="Group"/>
          <p:cNvGrpSpPr/>
          <p:nvPr/>
        </p:nvGrpSpPr>
        <p:grpSpPr>
          <a:xfrm>
            <a:off x="5511609" y="4926065"/>
            <a:ext cx="3538543" cy="1379268"/>
            <a:chOff x="0" y="0"/>
            <a:chExt cx="3538541" cy="1379266"/>
          </a:xfrm>
        </p:grpSpPr>
        <p:sp>
          <p:nvSpPr>
            <p:cNvPr id="257" name="Line"/>
            <p:cNvSpPr/>
            <p:nvPr/>
          </p:nvSpPr>
          <p:spPr>
            <a:xfrm>
              <a:off x="784883" y="689633"/>
              <a:ext cx="2753659" cy="1"/>
            </a:xfrm>
            <a:prstGeom prst="line">
              <a:avLst/>
            </a:prstGeom>
            <a:noFill/>
            <a:ln w="63500" cap="flat">
              <a:solidFill>
                <a:srgbClr val="FFD01D"/>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58" name="Circle"/>
            <p:cNvSpPr/>
            <p:nvPr/>
          </p:nvSpPr>
          <p:spPr>
            <a:xfrm>
              <a:off x="0" y="0"/>
              <a:ext cx="1379267" cy="1379267"/>
            </a:xfrm>
            <a:prstGeom prst="ellipse">
              <a:avLst/>
            </a:prstGeom>
            <a:solidFill>
              <a:srgbClr val="FFD01D"/>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59" name="Freeform 204"/>
            <p:cNvSpPr/>
            <p:nvPr/>
          </p:nvSpPr>
          <p:spPr>
            <a:xfrm>
              <a:off x="387632" y="387634"/>
              <a:ext cx="604003" cy="603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1" y="0"/>
                  </a:moveTo>
                  <a:cubicBezTo>
                    <a:pt x="13810" y="0"/>
                    <a:pt x="16407" y="1180"/>
                    <a:pt x="18413" y="3187"/>
                  </a:cubicBezTo>
                  <a:cubicBezTo>
                    <a:pt x="18413" y="3187"/>
                    <a:pt x="18413" y="3187"/>
                    <a:pt x="18413" y="3187"/>
                  </a:cubicBezTo>
                  <a:cubicBezTo>
                    <a:pt x="20420" y="5075"/>
                    <a:pt x="21600" y="7790"/>
                    <a:pt x="21600" y="10741"/>
                  </a:cubicBezTo>
                  <a:cubicBezTo>
                    <a:pt x="21600" y="13810"/>
                    <a:pt x="20420" y="16407"/>
                    <a:pt x="18413" y="18413"/>
                  </a:cubicBezTo>
                  <a:cubicBezTo>
                    <a:pt x="18413" y="18413"/>
                    <a:pt x="18413" y="18413"/>
                    <a:pt x="18413" y="18413"/>
                  </a:cubicBezTo>
                  <a:cubicBezTo>
                    <a:pt x="18413" y="18413"/>
                    <a:pt x="18413" y="18413"/>
                    <a:pt x="18413" y="18413"/>
                  </a:cubicBezTo>
                  <a:cubicBezTo>
                    <a:pt x="16407" y="20420"/>
                    <a:pt x="13810" y="21600"/>
                    <a:pt x="10741" y="21600"/>
                  </a:cubicBezTo>
                  <a:cubicBezTo>
                    <a:pt x="7790" y="21600"/>
                    <a:pt x="5075" y="20420"/>
                    <a:pt x="3069" y="18413"/>
                  </a:cubicBezTo>
                  <a:cubicBezTo>
                    <a:pt x="3069" y="18413"/>
                    <a:pt x="3069" y="18413"/>
                    <a:pt x="3069" y="18413"/>
                  </a:cubicBezTo>
                  <a:cubicBezTo>
                    <a:pt x="3069" y="18413"/>
                    <a:pt x="3069" y="18413"/>
                    <a:pt x="3069" y="18413"/>
                  </a:cubicBezTo>
                  <a:cubicBezTo>
                    <a:pt x="3069" y="18413"/>
                    <a:pt x="3069" y="18413"/>
                    <a:pt x="3069" y="18413"/>
                  </a:cubicBezTo>
                  <a:cubicBezTo>
                    <a:pt x="1180" y="16407"/>
                    <a:pt x="0" y="13810"/>
                    <a:pt x="0" y="10741"/>
                  </a:cubicBezTo>
                  <a:cubicBezTo>
                    <a:pt x="0" y="7790"/>
                    <a:pt x="1180" y="5075"/>
                    <a:pt x="3069" y="3187"/>
                  </a:cubicBezTo>
                  <a:cubicBezTo>
                    <a:pt x="3069" y="3187"/>
                    <a:pt x="3069" y="3187"/>
                    <a:pt x="3069" y="3187"/>
                  </a:cubicBezTo>
                  <a:cubicBezTo>
                    <a:pt x="3069" y="3187"/>
                    <a:pt x="3069" y="3187"/>
                    <a:pt x="3069" y="3187"/>
                  </a:cubicBezTo>
                  <a:cubicBezTo>
                    <a:pt x="3187" y="3187"/>
                    <a:pt x="3187" y="3187"/>
                    <a:pt x="3187" y="3187"/>
                  </a:cubicBezTo>
                  <a:cubicBezTo>
                    <a:pt x="5075" y="1180"/>
                    <a:pt x="7790" y="0"/>
                    <a:pt x="10741" y="0"/>
                  </a:cubicBezTo>
                  <a:close/>
                  <a:moveTo>
                    <a:pt x="11331" y="10505"/>
                  </a:moveTo>
                  <a:cubicBezTo>
                    <a:pt x="11331" y="10505"/>
                    <a:pt x="11331" y="10505"/>
                    <a:pt x="11331" y="10505"/>
                  </a:cubicBezTo>
                  <a:cubicBezTo>
                    <a:pt x="18885" y="14872"/>
                    <a:pt x="18885" y="14872"/>
                    <a:pt x="18885" y="14872"/>
                  </a:cubicBezTo>
                  <a:cubicBezTo>
                    <a:pt x="19593" y="13692"/>
                    <a:pt x="19948" y="12275"/>
                    <a:pt x="19948" y="10741"/>
                  </a:cubicBezTo>
                  <a:cubicBezTo>
                    <a:pt x="19948" y="8262"/>
                    <a:pt x="18885" y="5902"/>
                    <a:pt x="17233" y="4367"/>
                  </a:cubicBezTo>
                  <a:cubicBezTo>
                    <a:pt x="17233" y="4249"/>
                    <a:pt x="17233" y="4249"/>
                    <a:pt x="17233" y="4249"/>
                  </a:cubicBezTo>
                  <a:cubicBezTo>
                    <a:pt x="15698" y="2715"/>
                    <a:pt x="13574" y="1770"/>
                    <a:pt x="11331" y="1652"/>
                  </a:cubicBezTo>
                  <a:cubicBezTo>
                    <a:pt x="11331" y="10505"/>
                    <a:pt x="11331" y="10505"/>
                    <a:pt x="11331" y="10505"/>
                  </a:cubicBezTo>
                  <a:close/>
                  <a:moveTo>
                    <a:pt x="18413" y="15816"/>
                  </a:moveTo>
                  <a:cubicBezTo>
                    <a:pt x="18413" y="15816"/>
                    <a:pt x="18413" y="15816"/>
                    <a:pt x="18413" y="15816"/>
                  </a:cubicBezTo>
                  <a:cubicBezTo>
                    <a:pt x="10505" y="11213"/>
                    <a:pt x="10505" y="11213"/>
                    <a:pt x="10505" y="11213"/>
                  </a:cubicBezTo>
                  <a:cubicBezTo>
                    <a:pt x="10387" y="11095"/>
                    <a:pt x="10269" y="10977"/>
                    <a:pt x="10269" y="10741"/>
                  </a:cubicBezTo>
                  <a:cubicBezTo>
                    <a:pt x="10269" y="1652"/>
                    <a:pt x="10269" y="1652"/>
                    <a:pt x="10269" y="1652"/>
                  </a:cubicBezTo>
                  <a:cubicBezTo>
                    <a:pt x="7908" y="1770"/>
                    <a:pt x="5784" y="2715"/>
                    <a:pt x="4249" y="4249"/>
                  </a:cubicBezTo>
                  <a:cubicBezTo>
                    <a:pt x="4249" y="4367"/>
                    <a:pt x="4249" y="4367"/>
                    <a:pt x="4249" y="4367"/>
                  </a:cubicBezTo>
                  <a:cubicBezTo>
                    <a:pt x="2597" y="5902"/>
                    <a:pt x="1652" y="8262"/>
                    <a:pt x="1652" y="10741"/>
                  </a:cubicBezTo>
                  <a:cubicBezTo>
                    <a:pt x="1652" y="13338"/>
                    <a:pt x="2597" y="15580"/>
                    <a:pt x="4249" y="17233"/>
                  </a:cubicBezTo>
                  <a:cubicBezTo>
                    <a:pt x="5902" y="18885"/>
                    <a:pt x="8262" y="19948"/>
                    <a:pt x="10741" y="19948"/>
                  </a:cubicBezTo>
                  <a:cubicBezTo>
                    <a:pt x="13338" y="19948"/>
                    <a:pt x="15580" y="18885"/>
                    <a:pt x="17233" y="17233"/>
                  </a:cubicBezTo>
                  <a:cubicBezTo>
                    <a:pt x="17233" y="17233"/>
                    <a:pt x="17233" y="17233"/>
                    <a:pt x="17233" y="17233"/>
                  </a:cubicBezTo>
                  <a:cubicBezTo>
                    <a:pt x="17705" y="16761"/>
                    <a:pt x="18059" y="16289"/>
                    <a:pt x="18413" y="15816"/>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grpSp>
        <p:nvGrpSpPr>
          <p:cNvPr id="264" name="Group"/>
          <p:cNvGrpSpPr/>
          <p:nvPr/>
        </p:nvGrpSpPr>
        <p:grpSpPr>
          <a:xfrm>
            <a:off x="6503243" y="7879319"/>
            <a:ext cx="3538543" cy="1379267"/>
            <a:chOff x="0" y="0"/>
            <a:chExt cx="3538542" cy="1379266"/>
          </a:xfrm>
        </p:grpSpPr>
        <p:sp>
          <p:nvSpPr>
            <p:cNvPr id="261" name="Line"/>
            <p:cNvSpPr/>
            <p:nvPr/>
          </p:nvSpPr>
          <p:spPr>
            <a:xfrm>
              <a:off x="784883" y="689633"/>
              <a:ext cx="2753660" cy="1"/>
            </a:xfrm>
            <a:prstGeom prst="line">
              <a:avLst/>
            </a:prstGeom>
            <a:noFill/>
            <a:ln w="63500" cap="flat">
              <a:solidFill>
                <a:srgbClr val="37B1E6"/>
              </a:solidFill>
              <a:prstDash val="solid"/>
              <a:miter lim="400000"/>
              <a:headEnd type="oval" w="med" len="med"/>
              <a:tailEnd type="oval" w="med" len="med"/>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62" name="Circle"/>
            <p:cNvSpPr/>
            <p:nvPr/>
          </p:nvSpPr>
          <p:spPr>
            <a:xfrm>
              <a:off x="0" y="0"/>
              <a:ext cx="1379267" cy="1379267"/>
            </a:xfrm>
            <a:prstGeom prst="ellipse">
              <a:avLst/>
            </a:prstGeom>
            <a:solidFill>
              <a:srgbClr val="37B1E6"/>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a:ea typeface="Helvetica Neue"/>
                  <a:cs typeface="Helvetica Neue"/>
                  <a:sym typeface="Helvetica Neue"/>
                </a:defRPr>
              </a:pPr>
            </a:p>
          </p:txBody>
        </p:sp>
        <p:sp>
          <p:nvSpPr>
            <p:cNvPr id="263" name="Freeform 351"/>
            <p:cNvSpPr/>
            <p:nvPr/>
          </p:nvSpPr>
          <p:spPr>
            <a:xfrm>
              <a:off x="437079" y="437077"/>
              <a:ext cx="505109" cy="505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157"/>
                  </a:moveTo>
                  <a:cubicBezTo>
                    <a:pt x="21600" y="6263"/>
                    <a:pt x="21344" y="5368"/>
                    <a:pt x="20705" y="4729"/>
                  </a:cubicBezTo>
                  <a:cubicBezTo>
                    <a:pt x="16871" y="1022"/>
                    <a:pt x="16871" y="1022"/>
                    <a:pt x="16871" y="1022"/>
                  </a:cubicBezTo>
                  <a:cubicBezTo>
                    <a:pt x="16232" y="383"/>
                    <a:pt x="15337" y="0"/>
                    <a:pt x="14570" y="0"/>
                  </a:cubicBezTo>
                  <a:cubicBezTo>
                    <a:pt x="14570" y="0"/>
                    <a:pt x="14570" y="0"/>
                    <a:pt x="14570" y="0"/>
                  </a:cubicBezTo>
                  <a:cubicBezTo>
                    <a:pt x="14570" y="0"/>
                    <a:pt x="14570" y="0"/>
                    <a:pt x="14570" y="0"/>
                  </a:cubicBezTo>
                  <a:cubicBezTo>
                    <a:pt x="13676" y="0"/>
                    <a:pt x="12781" y="383"/>
                    <a:pt x="12142" y="1022"/>
                  </a:cubicBezTo>
                  <a:cubicBezTo>
                    <a:pt x="8180" y="4985"/>
                    <a:pt x="4218" y="8947"/>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2909"/>
                    <a:pt x="256" y="12909"/>
                    <a:pt x="256" y="12909"/>
                  </a:cubicBezTo>
                  <a:cubicBezTo>
                    <a:pt x="256" y="13037"/>
                    <a:pt x="256" y="13037"/>
                    <a:pt x="256" y="13037"/>
                  </a:cubicBezTo>
                  <a:cubicBezTo>
                    <a:pt x="256" y="13037"/>
                    <a:pt x="256" y="13037"/>
                    <a:pt x="256" y="13037"/>
                  </a:cubicBezTo>
                  <a:cubicBezTo>
                    <a:pt x="256" y="13037"/>
                    <a:pt x="256" y="13037"/>
                    <a:pt x="256" y="13037"/>
                  </a:cubicBezTo>
                  <a:cubicBezTo>
                    <a:pt x="256" y="13037"/>
                    <a:pt x="256" y="13037"/>
                    <a:pt x="256" y="13037"/>
                  </a:cubicBezTo>
                  <a:cubicBezTo>
                    <a:pt x="256" y="13037"/>
                    <a:pt x="256" y="13037"/>
                    <a:pt x="256"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037"/>
                    <a:pt x="128" y="13037"/>
                    <a:pt x="128" y="13037"/>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164"/>
                    <a:pt x="128" y="13164"/>
                    <a:pt x="128" y="13164"/>
                  </a:cubicBezTo>
                  <a:cubicBezTo>
                    <a:pt x="128" y="13292"/>
                    <a:pt x="128" y="13292"/>
                    <a:pt x="128" y="13292"/>
                  </a:cubicBezTo>
                  <a:cubicBezTo>
                    <a:pt x="128" y="13292"/>
                    <a:pt x="128" y="13292"/>
                    <a:pt x="128" y="13292"/>
                  </a:cubicBezTo>
                  <a:cubicBezTo>
                    <a:pt x="128" y="13292"/>
                    <a:pt x="128" y="13292"/>
                    <a:pt x="128" y="13292"/>
                  </a:cubicBezTo>
                  <a:cubicBezTo>
                    <a:pt x="128" y="13292"/>
                    <a:pt x="128" y="13292"/>
                    <a:pt x="128" y="13292"/>
                  </a:cubicBezTo>
                  <a:cubicBezTo>
                    <a:pt x="128" y="13292"/>
                    <a:pt x="128" y="13292"/>
                    <a:pt x="128" y="13292"/>
                  </a:cubicBezTo>
                  <a:cubicBezTo>
                    <a:pt x="0" y="13292"/>
                    <a:pt x="0" y="13292"/>
                    <a:pt x="0" y="13292"/>
                  </a:cubicBezTo>
                  <a:cubicBezTo>
                    <a:pt x="0" y="13292"/>
                    <a:pt x="0" y="13292"/>
                    <a:pt x="0" y="13292"/>
                  </a:cubicBezTo>
                  <a:cubicBezTo>
                    <a:pt x="0" y="13292"/>
                    <a:pt x="0" y="13292"/>
                    <a:pt x="0" y="13292"/>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13420"/>
                    <a:pt x="0" y="13420"/>
                    <a:pt x="0" y="13420"/>
                  </a:cubicBezTo>
                  <a:cubicBezTo>
                    <a:pt x="0" y="20705"/>
                    <a:pt x="0" y="20705"/>
                    <a:pt x="0" y="20705"/>
                  </a:cubicBezTo>
                  <a:cubicBezTo>
                    <a:pt x="0" y="21217"/>
                    <a:pt x="383" y="21600"/>
                    <a:pt x="895" y="21600"/>
                  </a:cubicBezTo>
                  <a:cubicBezTo>
                    <a:pt x="8180" y="21600"/>
                    <a:pt x="8180" y="21600"/>
                    <a:pt x="8180" y="21600"/>
                  </a:cubicBezTo>
                  <a:cubicBezTo>
                    <a:pt x="8180" y="21600"/>
                    <a:pt x="8180" y="21600"/>
                    <a:pt x="8180" y="21600"/>
                  </a:cubicBezTo>
                  <a:cubicBezTo>
                    <a:pt x="8180" y="21600"/>
                    <a:pt x="8180" y="21600"/>
                    <a:pt x="8180" y="21600"/>
                  </a:cubicBezTo>
                  <a:cubicBezTo>
                    <a:pt x="8308" y="21600"/>
                    <a:pt x="8308" y="21600"/>
                    <a:pt x="8308" y="21600"/>
                  </a:cubicBezTo>
                  <a:cubicBezTo>
                    <a:pt x="8308" y="21600"/>
                    <a:pt x="8308" y="21600"/>
                    <a:pt x="8308" y="21600"/>
                  </a:cubicBezTo>
                  <a:cubicBezTo>
                    <a:pt x="8308" y="21600"/>
                    <a:pt x="8308" y="21600"/>
                    <a:pt x="8308" y="21600"/>
                  </a:cubicBezTo>
                  <a:cubicBezTo>
                    <a:pt x="8308" y="21600"/>
                    <a:pt x="8308" y="21600"/>
                    <a:pt x="8308" y="21600"/>
                  </a:cubicBezTo>
                  <a:cubicBezTo>
                    <a:pt x="8308" y="21600"/>
                    <a:pt x="8308" y="21600"/>
                    <a:pt x="8308" y="21600"/>
                  </a:cubicBezTo>
                  <a:cubicBezTo>
                    <a:pt x="8308" y="21600"/>
                    <a:pt x="8308" y="21600"/>
                    <a:pt x="8308" y="21600"/>
                  </a:cubicBezTo>
                  <a:cubicBezTo>
                    <a:pt x="8436" y="21600"/>
                    <a:pt x="8436" y="21600"/>
                    <a:pt x="8436" y="21600"/>
                  </a:cubicBezTo>
                  <a:cubicBezTo>
                    <a:pt x="8436" y="21600"/>
                    <a:pt x="8436" y="21600"/>
                    <a:pt x="8436" y="21600"/>
                  </a:cubicBezTo>
                  <a:cubicBezTo>
                    <a:pt x="8436" y="21600"/>
                    <a:pt x="8436" y="21600"/>
                    <a:pt x="8436" y="21600"/>
                  </a:cubicBezTo>
                  <a:cubicBezTo>
                    <a:pt x="8436" y="21600"/>
                    <a:pt x="8436" y="21600"/>
                    <a:pt x="8436" y="21600"/>
                  </a:cubicBezTo>
                  <a:cubicBezTo>
                    <a:pt x="8436" y="21600"/>
                    <a:pt x="8436" y="21600"/>
                    <a:pt x="8436" y="21600"/>
                  </a:cubicBezTo>
                  <a:cubicBezTo>
                    <a:pt x="8563" y="21600"/>
                    <a:pt x="8563" y="21600"/>
                    <a:pt x="8563" y="21600"/>
                  </a:cubicBezTo>
                  <a:cubicBezTo>
                    <a:pt x="8563" y="21600"/>
                    <a:pt x="8563" y="21600"/>
                    <a:pt x="8563" y="21600"/>
                  </a:cubicBezTo>
                  <a:cubicBezTo>
                    <a:pt x="8563" y="21600"/>
                    <a:pt x="8563" y="21600"/>
                    <a:pt x="8563" y="21600"/>
                  </a:cubicBezTo>
                  <a:cubicBezTo>
                    <a:pt x="8563" y="21472"/>
                    <a:pt x="8563" y="21472"/>
                    <a:pt x="8563" y="21472"/>
                  </a:cubicBezTo>
                  <a:cubicBezTo>
                    <a:pt x="8563" y="21472"/>
                    <a:pt x="8563" y="21472"/>
                    <a:pt x="8563" y="21472"/>
                  </a:cubicBezTo>
                  <a:cubicBezTo>
                    <a:pt x="8563" y="21472"/>
                    <a:pt x="8563" y="21472"/>
                    <a:pt x="8563"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691" y="21472"/>
                    <a:pt x="8691" y="21472"/>
                    <a:pt x="8691" y="21472"/>
                  </a:cubicBezTo>
                  <a:cubicBezTo>
                    <a:pt x="8819" y="21472"/>
                    <a:pt x="8819" y="21472"/>
                    <a:pt x="8819" y="21472"/>
                  </a:cubicBezTo>
                  <a:cubicBezTo>
                    <a:pt x="8819" y="21344"/>
                    <a:pt x="8819" y="21344"/>
                    <a:pt x="8819" y="21344"/>
                  </a:cubicBezTo>
                  <a:cubicBezTo>
                    <a:pt x="8819" y="21344"/>
                    <a:pt x="8819" y="21344"/>
                    <a:pt x="8819" y="21344"/>
                  </a:cubicBezTo>
                  <a:cubicBezTo>
                    <a:pt x="12781" y="17382"/>
                    <a:pt x="16743" y="13420"/>
                    <a:pt x="20705" y="9458"/>
                  </a:cubicBezTo>
                  <a:cubicBezTo>
                    <a:pt x="21344" y="8819"/>
                    <a:pt x="21600" y="7924"/>
                    <a:pt x="21600" y="7157"/>
                  </a:cubicBezTo>
                  <a:cubicBezTo>
                    <a:pt x="21600" y="7157"/>
                    <a:pt x="21600" y="7157"/>
                    <a:pt x="21600" y="7157"/>
                  </a:cubicBezTo>
                  <a:close/>
                  <a:moveTo>
                    <a:pt x="10736" y="5112"/>
                  </a:moveTo>
                  <a:cubicBezTo>
                    <a:pt x="10736" y="5112"/>
                    <a:pt x="10736" y="5112"/>
                    <a:pt x="10736" y="5112"/>
                  </a:cubicBezTo>
                  <a:cubicBezTo>
                    <a:pt x="11759" y="6135"/>
                    <a:pt x="11759" y="6135"/>
                    <a:pt x="11759" y="6135"/>
                  </a:cubicBezTo>
                  <a:cubicBezTo>
                    <a:pt x="3323" y="14570"/>
                    <a:pt x="3323" y="14570"/>
                    <a:pt x="3323" y="14570"/>
                  </a:cubicBezTo>
                  <a:cubicBezTo>
                    <a:pt x="2173" y="13548"/>
                    <a:pt x="2173" y="13548"/>
                    <a:pt x="2173" y="13548"/>
                  </a:cubicBezTo>
                  <a:cubicBezTo>
                    <a:pt x="10736" y="5112"/>
                    <a:pt x="10736" y="5112"/>
                    <a:pt x="10736" y="5112"/>
                  </a:cubicBezTo>
                  <a:close/>
                  <a:moveTo>
                    <a:pt x="1789" y="19811"/>
                  </a:moveTo>
                  <a:cubicBezTo>
                    <a:pt x="1789" y="19811"/>
                    <a:pt x="1789" y="19811"/>
                    <a:pt x="1789" y="19811"/>
                  </a:cubicBezTo>
                  <a:cubicBezTo>
                    <a:pt x="1789" y="15721"/>
                    <a:pt x="1789" y="15721"/>
                    <a:pt x="1789" y="15721"/>
                  </a:cubicBezTo>
                  <a:cubicBezTo>
                    <a:pt x="6007" y="19811"/>
                    <a:pt x="6007" y="19811"/>
                    <a:pt x="6007" y="19811"/>
                  </a:cubicBezTo>
                  <a:cubicBezTo>
                    <a:pt x="1789" y="19811"/>
                    <a:pt x="1789" y="19811"/>
                    <a:pt x="1789" y="19811"/>
                  </a:cubicBezTo>
                  <a:close/>
                  <a:moveTo>
                    <a:pt x="4090" y="15337"/>
                  </a:moveTo>
                  <a:cubicBezTo>
                    <a:pt x="4090" y="15337"/>
                    <a:pt x="4090" y="15337"/>
                    <a:pt x="4090" y="15337"/>
                  </a:cubicBezTo>
                  <a:cubicBezTo>
                    <a:pt x="12525" y="6902"/>
                    <a:pt x="12525" y="6902"/>
                    <a:pt x="12525" y="6902"/>
                  </a:cubicBezTo>
                  <a:cubicBezTo>
                    <a:pt x="14826" y="9202"/>
                    <a:pt x="14826" y="9202"/>
                    <a:pt x="14826" y="9202"/>
                  </a:cubicBezTo>
                  <a:cubicBezTo>
                    <a:pt x="6263" y="17638"/>
                    <a:pt x="6263" y="17638"/>
                    <a:pt x="6263" y="17638"/>
                  </a:cubicBezTo>
                  <a:cubicBezTo>
                    <a:pt x="4090" y="15337"/>
                    <a:pt x="4090" y="15337"/>
                    <a:pt x="4090" y="15337"/>
                  </a:cubicBezTo>
                  <a:close/>
                  <a:moveTo>
                    <a:pt x="8180" y="19427"/>
                  </a:moveTo>
                  <a:cubicBezTo>
                    <a:pt x="8180" y="19427"/>
                    <a:pt x="8180" y="19427"/>
                    <a:pt x="8180" y="19427"/>
                  </a:cubicBezTo>
                  <a:cubicBezTo>
                    <a:pt x="7030" y="18405"/>
                    <a:pt x="7030" y="18405"/>
                    <a:pt x="7030" y="18405"/>
                  </a:cubicBezTo>
                  <a:cubicBezTo>
                    <a:pt x="15593" y="9841"/>
                    <a:pt x="15593" y="9841"/>
                    <a:pt x="15593" y="9841"/>
                  </a:cubicBezTo>
                  <a:cubicBezTo>
                    <a:pt x="16615" y="10992"/>
                    <a:pt x="16615" y="10992"/>
                    <a:pt x="16615" y="10992"/>
                  </a:cubicBezTo>
                  <a:cubicBezTo>
                    <a:pt x="8180" y="19427"/>
                    <a:pt x="8180" y="19427"/>
                    <a:pt x="8180" y="19427"/>
                  </a:cubicBezTo>
                  <a:close/>
                  <a:moveTo>
                    <a:pt x="19811" y="7157"/>
                  </a:moveTo>
                  <a:cubicBezTo>
                    <a:pt x="19811" y="7157"/>
                    <a:pt x="19811" y="7157"/>
                    <a:pt x="19811" y="7157"/>
                  </a:cubicBezTo>
                  <a:cubicBezTo>
                    <a:pt x="19811" y="7157"/>
                    <a:pt x="19811" y="7157"/>
                    <a:pt x="19811" y="7157"/>
                  </a:cubicBezTo>
                  <a:cubicBezTo>
                    <a:pt x="19811" y="7541"/>
                    <a:pt x="19683" y="7924"/>
                    <a:pt x="19427" y="8180"/>
                  </a:cubicBezTo>
                  <a:cubicBezTo>
                    <a:pt x="17893" y="9714"/>
                    <a:pt x="17893" y="9714"/>
                    <a:pt x="17893" y="9714"/>
                  </a:cubicBezTo>
                  <a:cubicBezTo>
                    <a:pt x="12014" y="3834"/>
                    <a:pt x="12014" y="3834"/>
                    <a:pt x="12014" y="3834"/>
                  </a:cubicBezTo>
                  <a:cubicBezTo>
                    <a:pt x="12142" y="3579"/>
                    <a:pt x="12142" y="3579"/>
                    <a:pt x="12142" y="3579"/>
                  </a:cubicBezTo>
                  <a:cubicBezTo>
                    <a:pt x="12653" y="3067"/>
                    <a:pt x="12653" y="3067"/>
                    <a:pt x="12653" y="3067"/>
                  </a:cubicBezTo>
                  <a:cubicBezTo>
                    <a:pt x="13420" y="2301"/>
                    <a:pt x="13420" y="2301"/>
                    <a:pt x="13420" y="2301"/>
                  </a:cubicBezTo>
                  <a:cubicBezTo>
                    <a:pt x="13804" y="1917"/>
                    <a:pt x="14187" y="1789"/>
                    <a:pt x="14570" y="1789"/>
                  </a:cubicBezTo>
                  <a:cubicBezTo>
                    <a:pt x="14570" y="1789"/>
                    <a:pt x="14570" y="1789"/>
                    <a:pt x="14570" y="1789"/>
                  </a:cubicBezTo>
                  <a:cubicBezTo>
                    <a:pt x="14954" y="1789"/>
                    <a:pt x="15337" y="1917"/>
                    <a:pt x="15593" y="2301"/>
                  </a:cubicBezTo>
                  <a:cubicBezTo>
                    <a:pt x="19427" y="6007"/>
                    <a:pt x="19427" y="6007"/>
                    <a:pt x="19427" y="6007"/>
                  </a:cubicBezTo>
                  <a:cubicBezTo>
                    <a:pt x="19683" y="6391"/>
                    <a:pt x="19811" y="6774"/>
                    <a:pt x="19811" y="7157"/>
                  </a:cubicBezTo>
                  <a:cubicBezTo>
                    <a:pt x="19811" y="7157"/>
                    <a:pt x="19811" y="7157"/>
                    <a:pt x="19811" y="7157"/>
                  </a:cubicBezTo>
                  <a:close/>
                </a:path>
              </a:pathLst>
            </a:cu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91439" tIns="91439" rIns="91439" bIns="91439" numCol="1" anchor="t">
              <a:noAutofit/>
            </a:bodyPr>
            <a:lstStyle/>
            <a:p>
              <a:pPr defTabSz="1828800">
                <a:spcBef>
                  <a:spcPts val="0"/>
                </a:spcBef>
                <a:defRPr sz="3600">
                  <a:solidFill>
                    <a:srgbClr val="000000"/>
                  </a:solidFill>
                  <a:latin typeface="Calibri"/>
                  <a:ea typeface="Calibri"/>
                  <a:cs typeface="Calibri"/>
                  <a:sym typeface="Calibri"/>
                </a:defRPr>
              </a:pPr>
            </a:p>
          </p:txBody>
        </p:sp>
      </p:grpSp>
      <p:sp>
        <p:nvSpPr>
          <p:cNvPr id="265" name="Group"/>
          <p:cNvSpPr/>
          <p:nvPr/>
        </p:nvSpPr>
        <p:spPr>
          <a:xfrm>
            <a:off x="20475662" y="7502878"/>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4500">
                <a:solidFill>
                  <a:srgbClr val="FFFFFF"/>
                </a:solidFill>
                <a:latin typeface="Helvetica Neue Bold Condensed"/>
                <a:ea typeface="Helvetica Neue Bold Condensed"/>
                <a:cs typeface="Helvetica Neue Bold Condensed"/>
                <a:sym typeface="Helvetica Neue Bold Condensed"/>
              </a:defRPr>
            </a:lvl1pPr>
          </a:lstStyle>
          <a:p>
            <a:pPr/>
            <a:r>
              <a:t>CHARGING POINTS</a:t>
            </a:r>
          </a:p>
        </p:txBody>
      </p:sp>
      <p:sp>
        <p:nvSpPr>
          <p:cNvPr id="266" name="Group"/>
          <p:cNvSpPr txBox="1"/>
          <p:nvPr/>
        </p:nvSpPr>
        <p:spPr>
          <a:xfrm>
            <a:off x="17189406" y="8825298"/>
            <a:ext cx="4991696" cy="28650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0"/>
              </a:spcBef>
              <a:defRPr sz="4500">
                <a:solidFill>
                  <a:srgbClr val="FFFFFF"/>
                </a:solidFill>
                <a:latin typeface="Helvetica Neue Bold Condensed"/>
                <a:ea typeface="Helvetica Neue Bold Condensed"/>
                <a:cs typeface="Helvetica Neue Bold Condensed"/>
                <a:sym typeface="Helvetica Neue Bold Condensed"/>
              </a:defRPr>
            </a:pPr>
            <a:r>
              <a:t>BATTERY</a:t>
            </a:r>
          </a:p>
          <a:p>
            <a:pPr algn="ctr">
              <a:spcBef>
                <a:spcPts val="0"/>
              </a:spcBef>
              <a:defRPr sz="4500">
                <a:solidFill>
                  <a:srgbClr val="FFFFFF"/>
                </a:solidFill>
                <a:latin typeface="Helvetica Neue Bold Condensed"/>
                <a:ea typeface="Helvetica Neue Bold Condensed"/>
                <a:cs typeface="Helvetica Neue Bold Condensed"/>
                <a:sym typeface="Helvetica Neue Bold Condensed"/>
              </a:defRPr>
            </a:pPr>
            <a:r>
              <a:t> MANUFACTURERS</a:t>
            </a:r>
          </a:p>
        </p:txBody>
      </p:sp>
      <p:sp>
        <p:nvSpPr>
          <p:cNvPr id="267" name="Group"/>
          <p:cNvSpPr/>
          <p:nvPr/>
        </p:nvSpPr>
        <p:spPr>
          <a:xfrm>
            <a:off x="5191953" y="8568952"/>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4500">
                <a:solidFill>
                  <a:srgbClr val="FFFFFF"/>
                </a:solidFill>
                <a:latin typeface="Helvetica Neue Bold Condensed"/>
                <a:ea typeface="Helvetica Neue Bold Condensed"/>
                <a:cs typeface="Helvetica Neue Bold Condensed"/>
                <a:sym typeface="Helvetica Neue Bold Condensed"/>
              </a:defRPr>
            </a:lvl1pPr>
          </a:lstStyle>
          <a:p>
            <a:pPr/>
            <a:r>
              <a:t>MINING</a:t>
            </a:r>
          </a:p>
        </p:txBody>
      </p:sp>
      <p:sp>
        <p:nvSpPr>
          <p:cNvPr id="268" name="Group"/>
          <p:cNvSpPr txBox="1"/>
          <p:nvPr/>
        </p:nvSpPr>
        <p:spPr>
          <a:xfrm>
            <a:off x="817071" y="4693000"/>
            <a:ext cx="4432741" cy="21429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1" indent="228600" algn="ctr">
              <a:spcBef>
                <a:spcPts val="0"/>
              </a:spcBef>
              <a:defRPr sz="4500">
                <a:solidFill>
                  <a:srgbClr val="FFFFFF"/>
                </a:solidFill>
                <a:latin typeface="Helvetica Neue Bold Condensed"/>
                <a:ea typeface="Helvetica Neue Bold Condensed"/>
                <a:cs typeface="Helvetica Neue Bold Condensed"/>
                <a:sym typeface="Helvetica Neue Bold Condensed"/>
              </a:defRPr>
            </a:pPr>
            <a:r>
              <a:t>CHEMICAL</a:t>
            </a:r>
          </a:p>
          <a:p>
            <a:pPr lvl="1" indent="228600" algn="ctr">
              <a:spcBef>
                <a:spcPts val="0"/>
              </a:spcBef>
              <a:defRPr sz="4500">
                <a:solidFill>
                  <a:srgbClr val="FFFFFF"/>
                </a:solidFill>
                <a:latin typeface="Helvetica Neue Bold Condensed"/>
                <a:ea typeface="Helvetica Neue Bold Condensed"/>
                <a:cs typeface="Helvetica Neue Bold Condensed"/>
                <a:sym typeface="Helvetica Neue Bold Condensed"/>
              </a:defRPr>
            </a:pPr>
            <a:r>
              <a:t>MANUFACTURERS</a:t>
            </a:r>
          </a:p>
        </p:txBody>
      </p:sp>
      <p:sp>
        <p:nvSpPr>
          <p:cNvPr id="269" name="CATEGORIES"/>
          <p:cNvSpPr txBox="1"/>
          <p:nvPr/>
        </p:nvSpPr>
        <p:spPr>
          <a:xfrm>
            <a:off x="116618" y="746835"/>
            <a:ext cx="6369051" cy="1602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10000">
                <a:solidFill>
                  <a:srgbClr val="FFFFFF"/>
                </a:solidFill>
                <a:latin typeface="Helvetica Neue Bold Condensed"/>
                <a:ea typeface="Helvetica Neue Bold Condensed"/>
                <a:cs typeface="Helvetica Neue Bold Condensed"/>
                <a:sym typeface="Helvetica Neue Bold Condensed"/>
              </a:defRPr>
            </a:lvl1pPr>
          </a:lstStyle>
          <a:p>
            <a:pPr/>
            <a:r>
              <a:t>CATEGORIES</a:t>
            </a:r>
          </a:p>
        </p:txBody>
      </p:sp>
      <p:sp>
        <p:nvSpPr>
          <p:cNvPr id="270" name="EV STOCKS"/>
          <p:cNvSpPr txBox="1"/>
          <p:nvPr/>
        </p:nvSpPr>
        <p:spPr>
          <a:xfrm>
            <a:off x="1230854" y="2349575"/>
            <a:ext cx="3526156" cy="845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5000">
                <a:solidFill>
                  <a:srgbClr val="FFFFFF"/>
                </a:solidFill>
                <a:latin typeface="Helvetica Neue Light"/>
                <a:ea typeface="Helvetica Neue Light"/>
                <a:cs typeface="Helvetica Neue Light"/>
                <a:sym typeface="Helvetica Neue Light"/>
              </a:defRPr>
            </a:lvl1pPr>
          </a:lstStyle>
          <a:p>
            <a:pPr/>
            <a:r>
              <a:t>EV STOCKS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74531"/>
            <a:satOff val="41281"/>
            <a:lumOff val="-14509"/>
          </a:schemeClr>
        </a:solidFill>
      </p:bgPr>
    </p:bg>
    <p:spTree>
      <p:nvGrpSpPr>
        <p:cNvPr id="1" name=""/>
        <p:cNvGrpSpPr/>
        <p:nvPr/>
      </p:nvGrpSpPr>
      <p:grpSpPr>
        <a:xfrm>
          <a:off x="0" y="0"/>
          <a:ext cx="0" cy="0"/>
          <a:chOff x="0" y="0"/>
          <a:chExt cx="0" cy="0"/>
        </a:xfrm>
      </p:grpSpPr>
      <p:sp>
        <p:nvSpPr>
          <p:cNvPr id="272" name="TOP EV STOCKS…"/>
          <p:cNvSpPr txBox="1"/>
          <p:nvPr>
            <p:ph type="title" idx="4294967295"/>
          </p:nvPr>
        </p:nvSpPr>
        <p:spPr>
          <a:xfrm>
            <a:off x="13646844" y="4418728"/>
            <a:ext cx="10370387" cy="6642142"/>
          </a:xfrm>
          <a:prstGeom prst="rect">
            <a:avLst/>
          </a:prstGeom>
        </p:spPr>
        <p:txBody>
          <a:bodyPr/>
          <a:lstStyle/>
          <a:p>
            <a:pPr defTabSz="462280">
              <a:spcBef>
                <a:spcPts val="0"/>
              </a:spcBef>
              <a:defRPr sz="17192">
                <a:solidFill>
                  <a:srgbClr val="FFFFFF"/>
                </a:solidFill>
              </a:defRPr>
            </a:pPr>
            <a:r>
              <a:t>TOP EV STOCKS</a:t>
            </a:r>
          </a:p>
          <a:p>
            <a:pPr defTabSz="462280">
              <a:spcBef>
                <a:spcPts val="0"/>
              </a:spcBef>
              <a:defRPr sz="17192">
                <a:solidFill>
                  <a:srgbClr val="FFFFFF"/>
                </a:solidFill>
              </a:defRPr>
            </a:pPr>
            <a:r>
              <a:t>IN INDIA.</a:t>
            </a:r>
          </a:p>
        </p:txBody>
      </p:sp>
      <p:sp>
        <p:nvSpPr>
          <p:cNvPr id="273" name="SOME OF THE top electric vehicles stocks in india, which are going to get a boost after the ev revolution in india."/>
          <p:cNvSpPr txBox="1"/>
          <p:nvPr>
            <p:ph type="body" sz="half" idx="4294967295"/>
          </p:nvPr>
        </p:nvSpPr>
        <p:spPr>
          <a:xfrm>
            <a:off x="13043366" y="10186153"/>
            <a:ext cx="11062479" cy="8784423"/>
          </a:xfrm>
          <a:prstGeom prst="rect">
            <a:avLst/>
          </a:prstGeom>
        </p:spPr>
        <p:txBody>
          <a:bodyPr/>
          <a:lstStyle>
            <a:lvl1pPr marL="661458" indent="-661458" algn="ctr" defTabSz="584200">
              <a:lnSpc>
                <a:spcPct val="80000"/>
              </a:lnSpc>
              <a:spcBef>
                <a:spcPts val="0"/>
              </a:spcBef>
              <a:defRPr cap="all" sz="5000">
                <a:solidFill>
                  <a:schemeClr val="accent3">
                    <a:hueOff val="-1187647"/>
                    <a:satOff val="22407"/>
                    <a:lumOff val="18627"/>
                  </a:schemeClr>
                </a:solidFill>
                <a:latin typeface="+mn-lt"/>
                <a:ea typeface="+mn-ea"/>
                <a:cs typeface="+mn-cs"/>
                <a:sym typeface="DIN Condensed Bold"/>
              </a:defRPr>
            </a:lvl1pPr>
          </a:lstStyle>
          <a:p>
            <a:pPr/>
            <a:r>
              <a:t>SOME OF THE top electric vehicles stocks in india, which are going to get a boost after the ev revolution in india.</a:t>
            </a:r>
          </a:p>
        </p:txBody>
      </p:sp>
      <p:pic>
        <p:nvPicPr>
          <p:cNvPr id="274" name="Screenshot 2021-09-27 at 3.00.10 PM.png" descr="Screenshot 2021-09-27 at 3.00.10 PM.png"/>
          <p:cNvPicPr>
            <a:picLocks noChangeAspect="1"/>
          </p:cNvPicPr>
          <p:nvPr/>
        </p:nvPicPr>
        <p:blipFill>
          <a:blip r:embed="rId2">
            <a:alphaModFix amt="68209"/>
            <a:extLst/>
          </a:blip>
          <a:stretch>
            <a:fillRect/>
          </a:stretch>
        </p:blipFill>
        <p:spPr>
          <a:xfrm>
            <a:off x="-5852287" y="-1058523"/>
            <a:ext cx="19206444" cy="15036122"/>
          </a:xfrm>
          <a:prstGeom prst="rect">
            <a:avLst/>
          </a:prstGeom>
          <a:ln w="12700">
            <a:miter lim="400000"/>
          </a:ln>
        </p:spPr>
      </p:pic>
      <p:graphicFrame>
        <p:nvGraphicFramePr>
          <p:cNvPr id="275" name="3D Column Chart"/>
          <p:cNvGraphicFramePr/>
          <p:nvPr/>
        </p:nvGraphicFramePr>
        <p:xfrm>
          <a:off x="35624" y="5830639"/>
          <a:ext cx="12519601" cy="6846143"/>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75"/>
                                        </p:tgtEl>
                                        <p:attrNameLst>
                                          <p:attrName>style.visibility</p:attrName>
                                        </p:attrNameLst>
                                      </p:cBhvr>
                                      <p:to>
                                        <p:strVal val="visible"/>
                                      </p:to>
                                    </p:set>
                                    <p:animEffect filter="wipe(down)" transition="in">
                                      <p:cBhvr>
                                        <p:cTn id="7" dur="8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5" grpId="1"/>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